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6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0F656-C27E-4136-86BA-CA18BE6A8334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4B5583-6942-48C6-848A-686D80C40EC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i="0" u="none" strike="noStrike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Проекты НПА, </a:t>
          </a:r>
        </a:p>
        <a:p>
          <a:pPr>
            <a:spcAft>
              <a:spcPts val="0"/>
            </a:spcAft>
          </a:pPr>
          <a:r>
            <a:rPr lang="ru-RU" i="0" u="none" strike="noStrike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затрагивающие вопросы </a:t>
          </a:r>
        </a:p>
        <a:p>
          <a:pPr>
            <a:spcAft>
              <a:spcPts val="0"/>
            </a:spcAft>
          </a:pPr>
          <a:r>
            <a:rPr lang="ru-RU" i="0" u="none" strike="noStrike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осуществления предпринимательской </a:t>
          </a:r>
        </a:p>
        <a:p>
          <a:pPr>
            <a:spcAft>
              <a:spcPts val="0"/>
            </a:spcAft>
          </a:pPr>
          <a:r>
            <a:rPr lang="ru-RU" i="0" u="none" strike="noStrike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и инвестиционной деятельности: </a:t>
          </a:r>
          <a:endParaRPr lang="ru-RU" dirty="0">
            <a:latin typeface="Century Gothic" panose="020B0502020202020204" pitchFamily="34" charset="0"/>
          </a:endParaRPr>
        </a:p>
      </dgm:t>
    </dgm:pt>
    <dgm:pt modelId="{D7AB3F13-811A-4820-B176-61CDD3712FD9}" type="parTrans" cxnId="{65DD71A3-9E9E-4A4D-8994-BF73D8D628B4}">
      <dgm:prSet/>
      <dgm:spPr/>
      <dgm:t>
        <a:bodyPr/>
        <a:lstStyle/>
        <a:p>
          <a:endParaRPr lang="ru-RU"/>
        </a:p>
      </dgm:t>
    </dgm:pt>
    <dgm:pt modelId="{609A6C86-28D7-45BC-898B-FC76D5377415}" type="sibTrans" cxnId="{65DD71A3-9E9E-4A4D-8994-BF73D8D628B4}">
      <dgm:prSet/>
      <dgm:spPr/>
      <dgm:t>
        <a:bodyPr/>
        <a:lstStyle/>
        <a:p>
          <a:endParaRPr lang="ru-RU"/>
        </a:p>
      </dgm:t>
    </dgm:pt>
    <dgm:pt modelId="{E8BF1497-7C49-4141-9426-24E1A73A187C}">
      <dgm:prSet phldrT="[Текст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rPr>
            <a:t>Устанавливающие новые или изменяющие ранее предусмотренные НПА </a:t>
          </a:r>
          <a:r>
            <a:rPr lang="ru-RU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rPr>
            <a:t>обязанности</a:t>
          </a:r>
          <a:r>
            <a:rPr lang="ru-RU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rPr>
            <a:t> для бизнеса и инвесторов </a:t>
          </a:r>
          <a:endParaRPr lang="ru-RU" dirty="0">
            <a:ea typeface="Segoe UI Symbol" panose="020B0502040204020203" pitchFamily="34" charset="0"/>
          </a:endParaRPr>
        </a:p>
      </dgm:t>
    </dgm:pt>
    <dgm:pt modelId="{17D3958D-ADEC-4CFB-9A08-DFD8E1B9AF00}" type="parTrans" cxnId="{23739A36-CADA-4E45-8D6D-F7D6B9E5F737}">
      <dgm:prSet/>
      <dgm:spPr>
        <a:ln w="50800">
          <a:solidFill>
            <a:schemeClr val="accent6">
              <a:lumMod val="50000"/>
            </a:schemeClr>
          </a:solidFill>
          <a:tailEnd type="stealth" w="lg" len="lg"/>
        </a:ln>
      </dgm:spPr>
      <dgm:t>
        <a:bodyPr/>
        <a:lstStyle/>
        <a:p>
          <a:endParaRPr lang="ru-RU"/>
        </a:p>
      </dgm:t>
    </dgm:pt>
    <dgm:pt modelId="{709CF873-2E2E-4A78-BE5D-13811313D196}" type="sibTrans" cxnId="{23739A36-CADA-4E45-8D6D-F7D6B9E5F737}">
      <dgm:prSet/>
      <dgm:spPr/>
      <dgm:t>
        <a:bodyPr/>
        <a:lstStyle/>
        <a:p>
          <a:endParaRPr lang="ru-RU"/>
        </a:p>
      </dgm:t>
    </dgm:pt>
    <dgm:pt modelId="{A985E1E9-2037-414D-8323-7911C18D24AA}">
      <dgm:prSet phldrT="[Текст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rPr>
            <a:t>У</a:t>
          </a:r>
          <a:r>
            <a:rPr lang="ru-RU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rPr>
            <a:t>станавливающие, изменяющие или отменяющие ранее установленную ответственность за нарушение НПА </a:t>
          </a:r>
          <a:endParaRPr lang="ru-RU" dirty="0"/>
        </a:p>
      </dgm:t>
    </dgm:pt>
    <dgm:pt modelId="{85F373A8-452A-41C1-B702-10E84496FFEA}" type="parTrans" cxnId="{20D68110-841B-497E-A9C2-B2ADFFAB8AEC}">
      <dgm:prSet/>
      <dgm:spPr>
        <a:ln w="50800">
          <a:solidFill>
            <a:schemeClr val="accent6">
              <a:lumMod val="50000"/>
            </a:schemeClr>
          </a:solidFill>
          <a:tailEnd type="stealth" w="lg" len="lg"/>
        </a:ln>
      </dgm:spPr>
      <dgm:t>
        <a:bodyPr/>
        <a:lstStyle/>
        <a:p>
          <a:endParaRPr lang="ru-RU"/>
        </a:p>
      </dgm:t>
    </dgm:pt>
    <dgm:pt modelId="{77CB30BA-2B80-4BCC-9AE3-4DDA1BF9DA47}" type="sibTrans" cxnId="{20D68110-841B-497E-A9C2-B2ADFFAB8AEC}">
      <dgm:prSet/>
      <dgm:spPr/>
      <dgm:t>
        <a:bodyPr/>
        <a:lstStyle/>
        <a:p>
          <a:endParaRPr lang="ru-RU"/>
        </a:p>
      </dgm:t>
    </dgm:pt>
    <dgm:pt modelId="{FF4B8FEA-DC60-424C-9169-BAB3DD3A34FA}" type="pres">
      <dgm:prSet presAssocID="{1110F656-C27E-4136-86BA-CA18BE6A83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E046D2-2905-4477-9ED0-EEC882CFD78A}" type="pres">
      <dgm:prSet presAssocID="{944B5583-6942-48C6-848A-686D80C40EC8}" presName="hierRoot1" presStyleCnt="0"/>
      <dgm:spPr/>
    </dgm:pt>
    <dgm:pt modelId="{AB4C440F-0BCB-47E9-A871-6F4D01B803A8}" type="pres">
      <dgm:prSet presAssocID="{944B5583-6942-48C6-848A-686D80C40EC8}" presName="composite" presStyleCnt="0"/>
      <dgm:spPr/>
    </dgm:pt>
    <dgm:pt modelId="{BDB21E41-0BEE-49BC-B008-AE205B47802B}" type="pres">
      <dgm:prSet presAssocID="{944B5583-6942-48C6-848A-686D80C40EC8}" presName="background" presStyleLbl="node0" presStyleIdx="0" presStyleCnt="1"/>
      <dgm:spPr/>
    </dgm:pt>
    <dgm:pt modelId="{C0310FEB-7B19-44FA-A4EC-5420185901C2}" type="pres">
      <dgm:prSet presAssocID="{944B5583-6942-48C6-848A-686D80C40EC8}" presName="text" presStyleLbl="fgAcc0" presStyleIdx="0" presStyleCnt="1" custScaleX="126442" custScaleY="72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6417B-DE84-4E6A-8784-00B4A9ACB58D}" type="pres">
      <dgm:prSet presAssocID="{944B5583-6942-48C6-848A-686D80C40EC8}" presName="hierChild2" presStyleCnt="0"/>
      <dgm:spPr/>
    </dgm:pt>
    <dgm:pt modelId="{3FD1471E-13C6-4228-8128-6BA418F9AE9A}" type="pres">
      <dgm:prSet presAssocID="{17D3958D-ADEC-4CFB-9A08-DFD8E1B9AF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C10A1ED-56C8-498B-BA0D-7659AC806F2C}" type="pres">
      <dgm:prSet presAssocID="{E8BF1497-7C49-4141-9426-24E1A73A187C}" presName="hierRoot2" presStyleCnt="0"/>
      <dgm:spPr/>
    </dgm:pt>
    <dgm:pt modelId="{01497967-4D10-40B7-BD66-3141776FB408}" type="pres">
      <dgm:prSet presAssocID="{E8BF1497-7C49-4141-9426-24E1A73A187C}" presName="composite2" presStyleCnt="0"/>
      <dgm:spPr/>
    </dgm:pt>
    <dgm:pt modelId="{B6003165-5BA3-4FAD-AF96-A71BD715D1FC}" type="pres">
      <dgm:prSet presAssocID="{E8BF1497-7C49-4141-9426-24E1A73A187C}" presName="background2" presStyleLbl="node2" presStyleIdx="0" presStyleCnt="2"/>
      <dgm:spPr/>
    </dgm:pt>
    <dgm:pt modelId="{EA4E99E8-8FB2-4864-8C86-C8EF822FB23C}" type="pres">
      <dgm:prSet presAssocID="{E8BF1497-7C49-4141-9426-24E1A73A187C}" presName="text2" presStyleLbl="fgAcc2" presStyleIdx="0" presStyleCnt="2" custScaleX="127224" custScaleY="69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77236C-132D-41DE-8694-B40037911FC3}" type="pres">
      <dgm:prSet presAssocID="{E8BF1497-7C49-4141-9426-24E1A73A187C}" presName="hierChild3" presStyleCnt="0"/>
      <dgm:spPr/>
    </dgm:pt>
    <dgm:pt modelId="{4BBC21A6-80C9-4557-B0C8-DDB656075AC9}" type="pres">
      <dgm:prSet presAssocID="{85F373A8-452A-41C1-B702-10E84496FFE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F4174E1-6B82-4905-8F4F-4D897C36C11D}" type="pres">
      <dgm:prSet presAssocID="{A985E1E9-2037-414D-8323-7911C18D24AA}" presName="hierRoot2" presStyleCnt="0"/>
      <dgm:spPr/>
    </dgm:pt>
    <dgm:pt modelId="{E18103ED-DB14-4530-AE77-351F14302774}" type="pres">
      <dgm:prSet presAssocID="{A985E1E9-2037-414D-8323-7911C18D24AA}" presName="composite2" presStyleCnt="0"/>
      <dgm:spPr/>
    </dgm:pt>
    <dgm:pt modelId="{4C01B437-BC9A-47CA-AACD-224B022EF724}" type="pres">
      <dgm:prSet presAssocID="{A985E1E9-2037-414D-8323-7911C18D24AA}" presName="background2" presStyleLbl="node2" presStyleIdx="1" presStyleCnt="2"/>
      <dgm:spPr/>
    </dgm:pt>
    <dgm:pt modelId="{F418DDD5-708A-457B-8FFA-ED212DBF4CD7}" type="pres">
      <dgm:prSet presAssocID="{A985E1E9-2037-414D-8323-7911C18D24AA}" presName="text2" presStyleLbl="fgAcc2" presStyleIdx="1" presStyleCnt="2" custScaleX="127715" custScaleY="68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4A2096-94AA-4B0F-9A89-321E28A6BC0E}" type="pres">
      <dgm:prSet presAssocID="{A985E1E9-2037-414D-8323-7911C18D24AA}" presName="hierChild3" presStyleCnt="0"/>
      <dgm:spPr/>
    </dgm:pt>
  </dgm:ptLst>
  <dgm:cxnLst>
    <dgm:cxn modelId="{E71D3C48-74C9-4D79-93CB-ABAB911C12EE}" type="presOf" srcId="{E8BF1497-7C49-4141-9426-24E1A73A187C}" destId="{EA4E99E8-8FB2-4864-8C86-C8EF822FB23C}" srcOrd="0" destOrd="0" presId="urn:microsoft.com/office/officeart/2005/8/layout/hierarchy1"/>
    <dgm:cxn modelId="{23739A36-CADA-4E45-8D6D-F7D6B9E5F737}" srcId="{944B5583-6942-48C6-848A-686D80C40EC8}" destId="{E8BF1497-7C49-4141-9426-24E1A73A187C}" srcOrd="0" destOrd="0" parTransId="{17D3958D-ADEC-4CFB-9A08-DFD8E1B9AF00}" sibTransId="{709CF873-2E2E-4A78-BE5D-13811313D196}"/>
    <dgm:cxn modelId="{C83D1A4A-A630-4A63-8EE6-CC7E5A7EBABE}" type="presOf" srcId="{85F373A8-452A-41C1-B702-10E84496FFEA}" destId="{4BBC21A6-80C9-4557-B0C8-DDB656075AC9}" srcOrd="0" destOrd="0" presId="urn:microsoft.com/office/officeart/2005/8/layout/hierarchy1"/>
    <dgm:cxn modelId="{20D68110-841B-497E-A9C2-B2ADFFAB8AEC}" srcId="{944B5583-6942-48C6-848A-686D80C40EC8}" destId="{A985E1E9-2037-414D-8323-7911C18D24AA}" srcOrd="1" destOrd="0" parTransId="{85F373A8-452A-41C1-B702-10E84496FFEA}" sibTransId="{77CB30BA-2B80-4BCC-9AE3-4DDA1BF9DA47}"/>
    <dgm:cxn modelId="{65DD71A3-9E9E-4A4D-8994-BF73D8D628B4}" srcId="{1110F656-C27E-4136-86BA-CA18BE6A8334}" destId="{944B5583-6942-48C6-848A-686D80C40EC8}" srcOrd="0" destOrd="0" parTransId="{D7AB3F13-811A-4820-B176-61CDD3712FD9}" sibTransId="{609A6C86-28D7-45BC-898B-FC76D5377415}"/>
    <dgm:cxn modelId="{19AFCED7-EFC0-4E6B-A451-929D8EBB5B36}" type="presOf" srcId="{17D3958D-ADEC-4CFB-9A08-DFD8E1B9AF00}" destId="{3FD1471E-13C6-4228-8128-6BA418F9AE9A}" srcOrd="0" destOrd="0" presId="urn:microsoft.com/office/officeart/2005/8/layout/hierarchy1"/>
    <dgm:cxn modelId="{7F89000A-BE54-44A5-937F-EFCF868E73FE}" type="presOf" srcId="{1110F656-C27E-4136-86BA-CA18BE6A8334}" destId="{FF4B8FEA-DC60-424C-9169-BAB3DD3A34FA}" srcOrd="0" destOrd="0" presId="urn:microsoft.com/office/officeart/2005/8/layout/hierarchy1"/>
    <dgm:cxn modelId="{6394DBBC-EC1A-4C12-A94F-805BEA01567A}" type="presOf" srcId="{944B5583-6942-48C6-848A-686D80C40EC8}" destId="{C0310FEB-7B19-44FA-A4EC-5420185901C2}" srcOrd="0" destOrd="0" presId="urn:microsoft.com/office/officeart/2005/8/layout/hierarchy1"/>
    <dgm:cxn modelId="{0CCDA137-65C5-487C-B519-A759FC737195}" type="presOf" srcId="{A985E1E9-2037-414D-8323-7911C18D24AA}" destId="{F418DDD5-708A-457B-8FFA-ED212DBF4CD7}" srcOrd="0" destOrd="0" presId="urn:microsoft.com/office/officeart/2005/8/layout/hierarchy1"/>
    <dgm:cxn modelId="{3D27F1E7-7016-46FF-8ECB-A08B621A4656}" type="presParOf" srcId="{FF4B8FEA-DC60-424C-9169-BAB3DD3A34FA}" destId="{F8E046D2-2905-4477-9ED0-EEC882CFD78A}" srcOrd="0" destOrd="0" presId="urn:microsoft.com/office/officeart/2005/8/layout/hierarchy1"/>
    <dgm:cxn modelId="{7D6FF1DE-9409-4261-B8FC-EE6858F555EA}" type="presParOf" srcId="{F8E046D2-2905-4477-9ED0-EEC882CFD78A}" destId="{AB4C440F-0BCB-47E9-A871-6F4D01B803A8}" srcOrd="0" destOrd="0" presId="urn:microsoft.com/office/officeart/2005/8/layout/hierarchy1"/>
    <dgm:cxn modelId="{9F7B762E-467E-4496-98E3-60FCAA30E2ED}" type="presParOf" srcId="{AB4C440F-0BCB-47E9-A871-6F4D01B803A8}" destId="{BDB21E41-0BEE-49BC-B008-AE205B47802B}" srcOrd="0" destOrd="0" presId="urn:microsoft.com/office/officeart/2005/8/layout/hierarchy1"/>
    <dgm:cxn modelId="{F1D2D674-6031-4548-9424-1EC7CEC9F96D}" type="presParOf" srcId="{AB4C440F-0BCB-47E9-A871-6F4D01B803A8}" destId="{C0310FEB-7B19-44FA-A4EC-5420185901C2}" srcOrd="1" destOrd="0" presId="urn:microsoft.com/office/officeart/2005/8/layout/hierarchy1"/>
    <dgm:cxn modelId="{FA90FD02-6E82-4D0D-AFA3-BDD8FD1B4C02}" type="presParOf" srcId="{F8E046D2-2905-4477-9ED0-EEC882CFD78A}" destId="{6456417B-DE84-4E6A-8784-00B4A9ACB58D}" srcOrd="1" destOrd="0" presId="urn:microsoft.com/office/officeart/2005/8/layout/hierarchy1"/>
    <dgm:cxn modelId="{AFCD1890-5ED9-46CE-A9B4-2E5E642D22DB}" type="presParOf" srcId="{6456417B-DE84-4E6A-8784-00B4A9ACB58D}" destId="{3FD1471E-13C6-4228-8128-6BA418F9AE9A}" srcOrd="0" destOrd="0" presId="urn:microsoft.com/office/officeart/2005/8/layout/hierarchy1"/>
    <dgm:cxn modelId="{65326D22-77C2-4E38-B710-296653951BCB}" type="presParOf" srcId="{6456417B-DE84-4E6A-8784-00B4A9ACB58D}" destId="{7C10A1ED-56C8-498B-BA0D-7659AC806F2C}" srcOrd="1" destOrd="0" presId="urn:microsoft.com/office/officeart/2005/8/layout/hierarchy1"/>
    <dgm:cxn modelId="{44DF2F61-364E-4592-84A8-8068A78BD9BD}" type="presParOf" srcId="{7C10A1ED-56C8-498B-BA0D-7659AC806F2C}" destId="{01497967-4D10-40B7-BD66-3141776FB408}" srcOrd="0" destOrd="0" presId="urn:microsoft.com/office/officeart/2005/8/layout/hierarchy1"/>
    <dgm:cxn modelId="{928092AD-8C71-4F3F-8030-D37EFBA1F4E2}" type="presParOf" srcId="{01497967-4D10-40B7-BD66-3141776FB408}" destId="{B6003165-5BA3-4FAD-AF96-A71BD715D1FC}" srcOrd="0" destOrd="0" presId="urn:microsoft.com/office/officeart/2005/8/layout/hierarchy1"/>
    <dgm:cxn modelId="{993F9EEF-81A1-4FC7-A872-A1EE706BE6A3}" type="presParOf" srcId="{01497967-4D10-40B7-BD66-3141776FB408}" destId="{EA4E99E8-8FB2-4864-8C86-C8EF822FB23C}" srcOrd="1" destOrd="0" presId="urn:microsoft.com/office/officeart/2005/8/layout/hierarchy1"/>
    <dgm:cxn modelId="{9AA7AB3E-1590-464D-B608-4ECB8ADE04A9}" type="presParOf" srcId="{7C10A1ED-56C8-498B-BA0D-7659AC806F2C}" destId="{5477236C-132D-41DE-8694-B40037911FC3}" srcOrd="1" destOrd="0" presId="urn:microsoft.com/office/officeart/2005/8/layout/hierarchy1"/>
    <dgm:cxn modelId="{3BA34D78-EFE6-4879-83CB-15DD8729DD09}" type="presParOf" srcId="{6456417B-DE84-4E6A-8784-00B4A9ACB58D}" destId="{4BBC21A6-80C9-4557-B0C8-DDB656075AC9}" srcOrd="2" destOrd="0" presId="urn:microsoft.com/office/officeart/2005/8/layout/hierarchy1"/>
    <dgm:cxn modelId="{0A584364-263A-419A-B116-D2B6248B655A}" type="presParOf" srcId="{6456417B-DE84-4E6A-8784-00B4A9ACB58D}" destId="{EF4174E1-6B82-4905-8F4F-4D897C36C11D}" srcOrd="3" destOrd="0" presId="urn:microsoft.com/office/officeart/2005/8/layout/hierarchy1"/>
    <dgm:cxn modelId="{9C56AA23-9DAA-4629-A279-7C3CC00C6189}" type="presParOf" srcId="{EF4174E1-6B82-4905-8F4F-4D897C36C11D}" destId="{E18103ED-DB14-4530-AE77-351F14302774}" srcOrd="0" destOrd="0" presId="urn:microsoft.com/office/officeart/2005/8/layout/hierarchy1"/>
    <dgm:cxn modelId="{46FBA7A6-51C0-4A2B-A8FD-7C61A72C1A03}" type="presParOf" srcId="{E18103ED-DB14-4530-AE77-351F14302774}" destId="{4C01B437-BC9A-47CA-AACD-224B022EF724}" srcOrd="0" destOrd="0" presId="urn:microsoft.com/office/officeart/2005/8/layout/hierarchy1"/>
    <dgm:cxn modelId="{4542FE73-666C-49CB-BF3F-CB5D95A12BAB}" type="presParOf" srcId="{E18103ED-DB14-4530-AE77-351F14302774}" destId="{F418DDD5-708A-457B-8FFA-ED212DBF4CD7}" srcOrd="1" destOrd="0" presId="urn:microsoft.com/office/officeart/2005/8/layout/hierarchy1"/>
    <dgm:cxn modelId="{2152B913-37C3-4A69-B626-400A82D37009}" type="presParOf" srcId="{EF4174E1-6B82-4905-8F4F-4D897C36C11D}" destId="{FE4A2096-94AA-4B0F-9A89-321E28A6BC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21A6-80C9-4557-B0C8-DDB656075AC9}">
      <dsp:nvSpPr>
        <dsp:cNvPr id="0" name=""/>
        <dsp:cNvSpPr/>
      </dsp:nvSpPr>
      <dsp:spPr>
        <a:xfrm>
          <a:off x="5009435" y="1572435"/>
          <a:ext cx="2547064" cy="99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579"/>
              </a:lnTo>
              <a:lnTo>
                <a:pt x="2547064" y="675579"/>
              </a:lnTo>
              <a:lnTo>
                <a:pt x="2547064" y="991355"/>
              </a:lnTo>
            </a:path>
          </a:pathLst>
        </a:custGeom>
        <a:noFill/>
        <a:ln w="50800" cap="flat" cmpd="sng" algn="ctr">
          <a:solidFill>
            <a:schemeClr val="accent6">
              <a:lumMod val="50000"/>
            </a:schemeClr>
          </a:solidFill>
          <a:prstDash val="solid"/>
          <a:miter lim="800000"/>
          <a:tailEnd type="stealth" w="lg" len="lg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1471E-13C6-4228-8128-6BA418F9AE9A}">
      <dsp:nvSpPr>
        <dsp:cNvPr id="0" name=""/>
        <dsp:cNvSpPr/>
      </dsp:nvSpPr>
      <dsp:spPr>
        <a:xfrm>
          <a:off x="2454002" y="1572435"/>
          <a:ext cx="2555432" cy="991355"/>
        </a:xfrm>
        <a:custGeom>
          <a:avLst/>
          <a:gdLst/>
          <a:ahLst/>
          <a:cxnLst/>
          <a:rect l="0" t="0" r="0" b="0"/>
          <a:pathLst>
            <a:path>
              <a:moveTo>
                <a:pt x="2555432" y="0"/>
              </a:moveTo>
              <a:lnTo>
                <a:pt x="2555432" y="675579"/>
              </a:lnTo>
              <a:lnTo>
                <a:pt x="0" y="675579"/>
              </a:lnTo>
              <a:lnTo>
                <a:pt x="0" y="991355"/>
              </a:lnTo>
            </a:path>
          </a:pathLst>
        </a:custGeom>
        <a:noFill/>
        <a:ln w="50800" cap="flat" cmpd="sng" algn="ctr">
          <a:solidFill>
            <a:schemeClr val="accent6">
              <a:lumMod val="50000"/>
            </a:schemeClr>
          </a:solidFill>
          <a:prstDash val="solid"/>
          <a:miter lim="800000"/>
          <a:tailEnd type="stealth" w="lg" len="lg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21E41-0BEE-49BC-B008-AE205B47802B}">
      <dsp:nvSpPr>
        <dsp:cNvPr id="0" name=""/>
        <dsp:cNvSpPr/>
      </dsp:nvSpPr>
      <dsp:spPr>
        <a:xfrm>
          <a:off x="2854440" y="2779"/>
          <a:ext cx="4309991" cy="1569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10FEB-7B19-44FA-A4EC-5420185901C2}">
      <dsp:nvSpPr>
        <dsp:cNvPr id="0" name=""/>
        <dsp:cNvSpPr/>
      </dsp:nvSpPr>
      <dsp:spPr>
        <a:xfrm>
          <a:off x="3233181" y="362583"/>
          <a:ext cx="4309991" cy="15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strike="noStrike" kern="120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Проекты НПА,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strike="noStrike" kern="120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затрагивающие вопросы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strike="noStrike" kern="120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осуществления предпринимательской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strike="noStrike" kern="120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и инвестиционной деятельности: 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3279155" y="408557"/>
        <a:ext cx="4218043" cy="1477708"/>
      </dsp:txXfrm>
    </dsp:sp>
    <dsp:sp modelId="{B6003165-5BA3-4FAD-AF96-A71BD715D1FC}">
      <dsp:nvSpPr>
        <dsp:cNvPr id="0" name=""/>
        <dsp:cNvSpPr/>
      </dsp:nvSpPr>
      <dsp:spPr>
        <a:xfrm>
          <a:off x="285679" y="2563790"/>
          <a:ext cx="4336647" cy="1509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4E99E8-8FB2-4864-8C86-C8EF822FB23C}">
      <dsp:nvSpPr>
        <dsp:cNvPr id="0" name=""/>
        <dsp:cNvSpPr/>
      </dsp:nvSpPr>
      <dsp:spPr>
        <a:xfrm>
          <a:off x="664420" y="2923594"/>
          <a:ext cx="4336647" cy="1509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rPr>
            <a:t>Устанавливающие новые или изменяющие ранее предусмотренные НПА </a:t>
          </a:r>
          <a:r>
            <a:rPr lang="ru-RU" sz="1800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rPr>
            <a:t>обязанности</a:t>
          </a:r>
          <a:r>
            <a:rPr lang="ru-RU" sz="1800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Symbol" panose="020B0502040204020203" pitchFamily="34" charset="0"/>
            </a:rPr>
            <a:t> для бизнеса и инвесторов </a:t>
          </a:r>
          <a:endParaRPr lang="ru-RU" sz="1800" kern="1200" dirty="0">
            <a:ea typeface="Segoe UI Symbol" panose="020B0502040204020203" pitchFamily="34" charset="0"/>
          </a:endParaRPr>
        </a:p>
      </dsp:txBody>
      <dsp:txXfrm>
        <a:off x="708630" y="2967804"/>
        <a:ext cx="4248227" cy="1421019"/>
      </dsp:txXfrm>
    </dsp:sp>
    <dsp:sp modelId="{4C01B437-BC9A-47CA-AACD-224B022EF724}">
      <dsp:nvSpPr>
        <dsp:cNvPr id="0" name=""/>
        <dsp:cNvSpPr/>
      </dsp:nvSpPr>
      <dsp:spPr>
        <a:xfrm>
          <a:off x="5379808" y="2563790"/>
          <a:ext cx="4353383" cy="1483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8DDD5-708A-457B-8FFA-ED212DBF4CD7}">
      <dsp:nvSpPr>
        <dsp:cNvPr id="0" name=""/>
        <dsp:cNvSpPr/>
      </dsp:nvSpPr>
      <dsp:spPr>
        <a:xfrm>
          <a:off x="5758549" y="2923594"/>
          <a:ext cx="4353383" cy="1483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rPr>
            <a:t>У</a:t>
          </a:r>
          <a:r>
            <a:rPr lang="ru-RU" sz="1800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rPr>
            <a:t>станавливающие, изменяющие или отменяющие ранее установленную ответственность за нарушение НПА </a:t>
          </a:r>
          <a:endParaRPr lang="ru-RU" sz="1800" kern="1200" dirty="0"/>
        </a:p>
      </dsp:txBody>
      <dsp:txXfrm>
        <a:off x="5801993" y="2967038"/>
        <a:ext cx="4266495" cy="139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24D3-425B-4EE2-BF5C-626BC9473E1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5809-0A7E-4D9C-B8A8-7492AFB3A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1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5809-0A7E-4D9C-B8A8-7492AFB3A8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5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5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9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6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2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2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7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7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7CF8-C4DD-4D95-A235-D52C9F482F35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CD5A-1B0F-496A-9B01-DDDDE8B6B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___Microsoft_PowerPoint1.ppt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7300" y="844733"/>
            <a:ext cx="9831555" cy="341944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b="1" dirty="0" smtClean="0"/>
              <a:t>Об </a:t>
            </a:r>
            <a:r>
              <a:rPr lang="ru-RU" sz="3600" b="1" dirty="0"/>
              <a:t>итогах оценки регулирующего воздействия проектов нормативных правовых актов, экспертизы и оценки фактического воздействия, нормативных правовых актов, затрагивающих вопросы осуществления предпринимательской и инвестиционной деятельности в 2019 </a:t>
            </a:r>
            <a:r>
              <a:rPr lang="ru-RU" sz="3600" b="1" dirty="0" smtClean="0"/>
              <a:t>году</a:t>
            </a:r>
            <a:endParaRPr lang="ru-RU" sz="3600" b="1" dirty="0"/>
          </a:p>
        </p:txBody>
      </p:sp>
      <p:pic>
        <p:nvPicPr>
          <p:cNvPr id="2051" name="Picture 3" descr="C:\Users\Гариевы\Desktop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" y="328531"/>
            <a:ext cx="1205511" cy="14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912876" y="5105089"/>
            <a:ext cx="7029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Исполнитель: Иванова Марина Валерьевна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Начальник отдела потребительского рынка и развития предпринимательства управления инвестиционной деятельности и развития предпринимательства Администрации города Когалыма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26.12.2019 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015" y="394622"/>
            <a:ext cx="8622030" cy="9179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ПРОЕКТЫ НПА, ПОДЛЕЖАЩИЕ ОРВ, ОФВ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47221510"/>
              </p:ext>
            </p:extLst>
          </p:nvPr>
        </p:nvGraphicFramePr>
        <p:xfrm>
          <a:off x="1194620" y="1769807"/>
          <a:ext cx="10397613" cy="443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Гариевы\Desktop\герб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8" y="328532"/>
            <a:ext cx="1205511" cy="14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76487"/>
              </p:ext>
            </p:extLst>
          </p:nvPr>
        </p:nvGraphicFramePr>
        <p:xfrm>
          <a:off x="-3175" y="0"/>
          <a:ext cx="121951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Презентация" r:id="rId5" imgW="5419169" imgH="3047933" progId="PowerPoint.Show.12">
                  <p:embed/>
                </p:oleObj>
              </mc:Choice>
              <mc:Fallback>
                <p:oleObj name="Презентация" r:id="rId5" imgW="5419169" imgH="30479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175" y="0"/>
                        <a:ext cx="1219517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9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015" y="394622"/>
            <a:ext cx="8622030" cy="9179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ОРВ В ЦИФРАХ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3" descr="C:\Users\Гариевы\Desktop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8" y="328532"/>
            <a:ext cx="1205511" cy="14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9788" y="1490042"/>
            <a:ext cx="345730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ОРВ</a:t>
            </a: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ПРОЕКТОВ НПА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0244" y="1426921"/>
            <a:ext cx="3810000" cy="505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ПОЛОЖИТЕЛЬНЫХ ЗАКЛЮЧЕНИЙ</a:t>
            </a:r>
            <a:endParaRPr lang="ru-RU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4619" y="2256843"/>
            <a:ext cx="3810001" cy="505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ОТРИЦАТЕЛЬНЫХ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ЗАКЛЮЧЕНИЙ</a:t>
            </a:r>
            <a:endParaRPr lang="ru-RU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4" idx="3"/>
            <a:endCxn id="6" idx="1"/>
          </p:cNvCxnSpPr>
          <p:nvPr/>
        </p:nvCxnSpPr>
        <p:spPr>
          <a:xfrm flipV="1">
            <a:off x="6047091" y="1679470"/>
            <a:ext cx="1843153" cy="26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3"/>
            <a:endCxn id="7" idx="1"/>
          </p:cNvCxnSpPr>
          <p:nvPr/>
        </p:nvCxnSpPr>
        <p:spPr>
          <a:xfrm>
            <a:off x="6047091" y="1947242"/>
            <a:ext cx="1867528" cy="56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33307" y="1891148"/>
            <a:ext cx="2069962" cy="1471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 проведения экспертизы на 2019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307" y="3633054"/>
            <a:ext cx="2069962" cy="1506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 проведения ОФВ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2019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93130" y="2791740"/>
            <a:ext cx="345730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ОФВ  </a:t>
            </a: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действующих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НПА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071466" y="3328500"/>
            <a:ext cx="1843153" cy="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925075" y="3166896"/>
            <a:ext cx="3810001" cy="505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ПОЛОЖИТЕЛЬНЫХ ЗАКЛЮЧЕНИЙ</a:t>
            </a:r>
            <a:endParaRPr lang="ru-RU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89787" y="4256525"/>
            <a:ext cx="345730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Экспертиза</a:t>
            </a: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 действующих  НПА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081922" y="4713725"/>
            <a:ext cx="1808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925075" y="4190525"/>
            <a:ext cx="3810001" cy="1043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ПОЛОЖИТЕЛЬНЫХ ЗАКЛЮЧЕНИЙ</a:t>
            </a:r>
          </a:p>
          <a:p>
            <a:pPr algn="ct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(3 рекомендации о внесении изменений в МНПА, по 1 заключению изменения внесены)</a:t>
            </a:r>
            <a:endParaRPr lang="ru-RU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5763" y="5409587"/>
            <a:ext cx="11022653" cy="10824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61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предложения –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45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приняты,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отклонены в процессе урегулирования разногласий,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ОТЗЫВОВ в поддержку правового регулирования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9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07" y="207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Интернет Портал ХМАО-Югры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3" descr="C:\Users\Гариевы\Desktop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7" y="316656"/>
            <a:ext cx="1205511" cy="14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0" t="9857" r="936" b="3762"/>
          <a:stretch/>
        </p:blipFill>
        <p:spPr>
          <a:xfrm>
            <a:off x="1338818" y="1702051"/>
            <a:ext cx="10095709" cy="49250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44420" y="1745674"/>
            <a:ext cx="642796" cy="182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69949" y="4291343"/>
            <a:ext cx="7097916" cy="217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14934" y="1745674"/>
            <a:ext cx="642796" cy="182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Размещение планов на Интернет Портале ХМАО-Югры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3" descr="C:\Users\Гариевы\Desktop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8" y="328532"/>
            <a:ext cx="1205511" cy="14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9735" r="1012" b="13834"/>
          <a:stretch/>
        </p:blipFill>
        <p:spPr>
          <a:xfrm>
            <a:off x="1338819" y="2091349"/>
            <a:ext cx="9683605" cy="4572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8467" y="4454305"/>
            <a:ext cx="6799153" cy="334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17290"/>
            <a:ext cx="12191999" cy="2610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5091" y="5850256"/>
            <a:ext cx="4726379" cy="860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Управление инвестиционной деятельности и развития предпринимательства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Администрации города Когалыма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2019 год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3" descr="C:\Users\Гариевы\Desktop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8" y="340406"/>
            <a:ext cx="1205511" cy="14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167</Words>
  <Application>Microsoft Office PowerPoint</Application>
  <PresentationFormat>Широкоэкранный</PresentationFormat>
  <Paragraphs>34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Roboto</vt:lpstr>
      <vt:lpstr>Segoe UI</vt:lpstr>
      <vt:lpstr>Segoe UI Black</vt:lpstr>
      <vt:lpstr>Segoe UI Symbol</vt:lpstr>
      <vt:lpstr>Times New Roman</vt:lpstr>
      <vt:lpstr>Тема Office</vt:lpstr>
      <vt:lpstr>Презентация</vt:lpstr>
      <vt:lpstr>      Об итогах оценки регулирующего воздействия проектов нормативных правовых актов, экспертизы и оценки фактического воздействия, нормативных правовых актов, затрагивающих вопросы осуществления предпринимательской и инвестиционной деятельности в 2019 году</vt:lpstr>
      <vt:lpstr>ПРОЕКТЫ НПА, ПОДЛЕЖАЩИЕ ОРВ, ОФВ</vt:lpstr>
      <vt:lpstr>Презентация PowerPoint</vt:lpstr>
      <vt:lpstr>ОРВ В ЦИФРАХ</vt:lpstr>
      <vt:lpstr>Интернет Портал ХМАО-Югры</vt:lpstr>
      <vt:lpstr>        Размещение планов на Интернет Портале ХМАО-Югры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бизнеса в нормотворческом процессе, новые возможности для получения государственных и муниципальных услуг, реформирование контрольно-надзорной деятельности</dc:title>
  <dc:creator>Иванова Марина Валерьевна</dc:creator>
  <cp:lastModifiedBy>Иванова Марина Валерьевна</cp:lastModifiedBy>
  <cp:revision>58</cp:revision>
  <dcterms:created xsi:type="dcterms:W3CDTF">2018-09-13T12:18:39Z</dcterms:created>
  <dcterms:modified xsi:type="dcterms:W3CDTF">2020-01-14T11:39:36Z</dcterms:modified>
</cp:coreProperties>
</file>