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6" r:id="rId2"/>
    <p:sldId id="257" r:id="rId3"/>
  </p:sldIdLst>
  <p:sldSz cx="10795000" cy="7562850"/>
  <p:notesSz cx="10795000" cy="756285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2" pos="2248" userDrawn="1">
          <p15:clr>
            <a:srgbClr val="A4A3A4"/>
          </p15:clr>
        </p15:guide>
        <p15:guide id="3" orient="horz" pos="2382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A3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9" d="100"/>
          <a:sy n="99" d="100"/>
        </p:scale>
        <p:origin x="1428" y="90"/>
      </p:cViewPr>
      <p:guideLst>
        <p:guide pos="2248"/>
        <p:guide orient="horz" pos="2382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40054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9454405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336771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810101" y="2344483"/>
            <a:ext cx="9181147" cy="15881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620202" y="4235196"/>
            <a:ext cx="7560944" cy="18907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540067" y="1739455"/>
            <a:ext cx="469858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5562695" y="1739455"/>
            <a:ext cx="4698587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-3176" y="0"/>
            <a:ext cx="10806351" cy="7569245"/>
          </a:xfrm>
          <a:prstGeom prst="rect">
            <a:avLst/>
          </a:prstGeom>
          <a:blipFill>
            <a:blip r:embed="rId7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3587234" y="0"/>
            <a:ext cx="3601720" cy="7560309"/>
          </a:xfrm>
          <a:custGeom>
            <a:avLst/>
            <a:gdLst/>
            <a:ahLst/>
            <a:cxnLst/>
            <a:rect l="l" t="t" r="r" b="b"/>
            <a:pathLst>
              <a:path w="3601720" h="7560309">
                <a:moveTo>
                  <a:pt x="0" y="7562391"/>
                </a:moveTo>
                <a:lnTo>
                  <a:pt x="3601377" y="7562391"/>
                </a:lnTo>
                <a:lnTo>
                  <a:pt x="3601377" y="2405"/>
                </a:lnTo>
                <a:lnTo>
                  <a:pt x="0" y="2405"/>
                </a:lnTo>
                <a:lnTo>
                  <a:pt x="0" y="7562391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11" y="0"/>
            <a:ext cx="3601720" cy="7560309"/>
          </a:xfrm>
          <a:custGeom>
            <a:avLst/>
            <a:gdLst/>
            <a:ahLst/>
            <a:cxnLst/>
            <a:rect l="l" t="t" r="r" b="b"/>
            <a:pathLst>
              <a:path w="3601720" h="7560309">
                <a:moveTo>
                  <a:pt x="0" y="7562391"/>
                </a:moveTo>
                <a:lnTo>
                  <a:pt x="3601377" y="7562391"/>
                </a:lnTo>
                <a:lnTo>
                  <a:pt x="3601377" y="2405"/>
                </a:lnTo>
                <a:lnTo>
                  <a:pt x="0" y="2405"/>
                </a:lnTo>
                <a:lnTo>
                  <a:pt x="0" y="7562391"/>
                </a:lnTo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434592" y="798396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09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3"/>
                </a:lnTo>
                <a:lnTo>
                  <a:pt x="45516" y="73634"/>
                </a:lnTo>
                <a:lnTo>
                  <a:pt x="30590" y="77376"/>
                </a:lnTo>
                <a:lnTo>
                  <a:pt x="19813" y="82409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44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09" y="52108"/>
                </a:lnTo>
                <a:close/>
              </a:path>
              <a:path w="111125" h="111125">
                <a:moveTo>
                  <a:pt x="29044" y="36702"/>
                </a:moveTo>
                <a:lnTo>
                  <a:pt x="29121" y="44373"/>
                </a:lnTo>
                <a:lnTo>
                  <a:pt x="30238" y="50685"/>
                </a:lnTo>
                <a:lnTo>
                  <a:pt x="32766" y="52273"/>
                </a:lnTo>
                <a:lnTo>
                  <a:pt x="33693" y="52273"/>
                </a:lnTo>
                <a:lnTo>
                  <a:pt x="34594" y="52108"/>
                </a:lnTo>
                <a:lnTo>
                  <a:pt x="78009" y="52108"/>
                </a:lnTo>
                <a:lnTo>
                  <a:pt x="80251" y="50685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2"/>
                </a:lnTo>
                <a:close/>
              </a:path>
              <a:path w="111125" h="111125">
                <a:moveTo>
                  <a:pt x="77989" y="52120"/>
                </a:moveTo>
                <a:lnTo>
                  <a:pt x="75933" y="52120"/>
                </a:lnTo>
                <a:lnTo>
                  <a:pt x="76847" y="52273"/>
                </a:lnTo>
                <a:lnTo>
                  <a:pt x="77749" y="52273"/>
                </a:lnTo>
                <a:lnTo>
                  <a:pt x="77989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2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0" name="bk object 20"/>
          <p:cNvSpPr/>
          <p:nvPr/>
        </p:nvSpPr>
        <p:spPr>
          <a:xfrm>
            <a:off x="4058984" y="88653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4">
                <a:moveTo>
                  <a:pt x="17665" y="0"/>
                </a:moveTo>
                <a:lnTo>
                  <a:pt x="0" y="0"/>
                </a:lnTo>
                <a:lnTo>
                  <a:pt x="0" y="105727"/>
                </a:lnTo>
                <a:lnTo>
                  <a:pt x="75768" y="105727"/>
                </a:lnTo>
                <a:lnTo>
                  <a:pt x="75768" y="87883"/>
                </a:lnTo>
                <a:lnTo>
                  <a:pt x="17665" y="87883"/>
                </a:lnTo>
                <a:lnTo>
                  <a:pt x="17665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1" name="bk object 21"/>
          <p:cNvSpPr/>
          <p:nvPr/>
        </p:nvSpPr>
        <p:spPr>
          <a:xfrm>
            <a:off x="4084563" y="859740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5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2" name="bk object 22"/>
          <p:cNvSpPr/>
          <p:nvPr/>
        </p:nvSpPr>
        <p:spPr>
          <a:xfrm>
            <a:off x="4146476" y="859792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bk object 23"/>
          <p:cNvSpPr/>
          <p:nvPr/>
        </p:nvSpPr>
        <p:spPr>
          <a:xfrm>
            <a:off x="398623" y="464882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5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600">
            <a:solidFill>
              <a:srgbClr val="DD2B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4" name="bk object 24"/>
          <p:cNvSpPr/>
          <p:nvPr/>
        </p:nvSpPr>
        <p:spPr>
          <a:xfrm>
            <a:off x="396497" y="3638400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11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4"/>
                </a:lnTo>
                <a:lnTo>
                  <a:pt x="45516" y="73634"/>
                </a:lnTo>
                <a:lnTo>
                  <a:pt x="30590" y="77382"/>
                </a:lnTo>
                <a:lnTo>
                  <a:pt x="19813" y="82411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43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11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38" y="50698"/>
                </a:lnTo>
                <a:lnTo>
                  <a:pt x="32765" y="52285"/>
                </a:lnTo>
                <a:lnTo>
                  <a:pt x="33757" y="52273"/>
                </a:lnTo>
                <a:lnTo>
                  <a:pt x="34594" y="52108"/>
                </a:lnTo>
                <a:lnTo>
                  <a:pt x="78011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91" y="52120"/>
                </a:moveTo>
                <a:lnTo>
                  <a:pt x="75933" y="52120"/>
                </a:lnTo>
                <a:lnTo>
                  <a:pt x="76847" y="52285"/>
                </a:lnTo>
                <a:lnTo>
                  <a:pt x="77749" y="52273"/>
                </a:lnTo>
                <a:lnTo>
                  <a:pt x="77991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5" name="bk object 25"/>
          <p:cNvSpPr/>
          <p:nvPr/>
        </p:nvSpPr>
        <p:spPr>
          <a:xfrm>
            <a:off x="7589751" y="470840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4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rgbClr val="DD2B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bk object 26"/>
          <p:cNvSpPr/>
          <p:nvPr/>
        </p:nvSpPr>
        <p:spPr>
          <a:xfrm>
            <a:off x="4049194" y="817508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11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3"/>
                </a:lnTo>
                <a:lnTo>
                  <a:pt x="45516" y="73634"/>
                </a:lnTo>
                <a:lnTo>
                  <a:pt x="30590" y="77382"/>
                </a:lnTo>
                <a:lnTo>
                  <a:pt x="19813" y="82411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44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11" y="52108"/>
                </a:lnTo>
                <a:close/>
              </a:path>
              <a:path w="111125" h="111125">
                <a:moveTo>
                  <a:pt x="29044" y="36702"/>
                </a:moveTo>
                <a:lnTo>
                  <a:pt x="29121" y="44373"/>
                </a:lnTo>
                <a:lnTo>
                  <a:pt x="30226" y="50698"/>
                </a:lnTo>
                <a:lnTo>
                  <a:pt x="32766" y="52285"/>
                </a:lnTo>
                <a:lnTo>
                  <a:pt x="33757" y="52273"/>
                </a:lnTo>
                <a:lnTo>
                  <a:pt x="34594" y="52108"/>
                </a:lnTo>
                <a:lnTo>
                  <a:pt x="78011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2"/>
                </a:lnTo>
                <a:close/>
              </a:path>
              <a:path w="111125" h="111125">
                <a:moveTo>
                  <a:pt x="77991" y="52120"/>
                </a:moveTo>
                <a:lnTo>
                  <a:pt x="75933" y="52120"/>
                </a:lnTo>
                <a:lnTo>
                  <a:pt x="76847" y="52285"/>
                </a:lnTo>
                <a:lnTo>
                  <a:pt x="77749" y="52273"/>
                </a:lnTo>
                <a:lnTo>
                  <a:pt x="77991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2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2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7" name="bk object 27"/>
          <p:cNvSpPr/>
          <p:nvPr/>
        </p:nvSpPr>
        <p:spPr>
          <a:xfrm>
            <a:off x="4012969" y="467380"/>
            <a:ext cx="865505" cy="166370"/>
          </a:xfrm>
          <a:custGeom>
            <a:avLst/>
            <a:gdLst/>
            <a:ahLst/>
            <a:cxnLst/>
            <a:rect l="l" t="t" r="r" b="b"/>
            <a:pathLst>
              <a:path w="865504" h="166370">
                <a:moveTo>
                  <a:pt x="0" y="166039"/>
                </a:moveTo>
                <a:lnTo>
                  <a:pt x="442785" y="0"/>
                </a:lnTo>
                <a:lnTo>
                  <a:pt x="865428" y="147231"/>
                </a:lnTo>
              </a:path>
            </a:pathLst>
          </a:custGeom>
          <a:ln w="101599">
            <a:solidFill>
              <a:srgbClr val="DD2B1C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bk object 28"/>
          <p:cNvSpPr/>
          <p:nvPr/>
        </p:nvSpPr>
        <p:spPr>
          <a:xfrm>
            <a:off x="4027224" y="367334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68" y="105727"/>
                </a:lnTo>
                <a:lnTo>
                  <a:pt x="75768" y="87884"/>
                </a:lnTo>
                <a:lnTo>
                  <a:pt x="17678" y="87884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9" name="bk object 29"/>
          <p:cNvSpPr/>
          <p:nvPr/>
        </p:nvSpPr>
        <p:spPr>
          <a:xfrm>
            <a:off x="4052815" y="3646550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0" name="bk object 30"/>
          <p:cNvSpPr/>
          <p:nvPr/>
        </p:nvSpPr>
        <p:spPr>
          <a:xfrm>
            <a:off x="4114727" y="3646611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30"/>
                </a:lnTo>
                <a:lnTo>
                  <a:pt x="15481" y="15430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1" name="bk object 31"/>
          <p:cNvSpPr/>
          <p:nvPr/>
        </p:nvSpPr>
        <p:spPr>
          <a:xfrm>
            <a:off x="4017445" y="3604319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05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4"/>
                </a:lnTo>
                <a:lnTo>
                  <a:pt x="45516" y="73634"/>
                </a:lnTo>
                <a:lnTo>
                  <a:pt x="30596" y="77376"/>
                </a:lnTo>
                <a:lnTo>
                  <a:pt x="19814" y="82409"/>
                </a:lnTo>
                <a:lnTo>
                  <a:pt x="2572" y="93854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56" y="91440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865" y="52273"/>
                </a:lnTo>
                <a:lnTo>
                  <a:pt x="75933" y="52120"/>
                </a:lnTo>
                <a:lnTo>
                  <a:pt x="78005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38" y="50698"/>
                </a:lnTo>
                <a:lnTo>
                  <a:pt x="32766" y="52273"/>
                </a:lnTo>
                <a:lnTo>
                  <a:pt x="33762" y="52260"/>
                </a:lnTo>
                <a:lnTo>
                  <a:pt x="34594" y="52108"/>
                </a:lnTo>
                <a:lnTo>
                  <a:pt x="78005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83" y="52120"/>
                </a:moveTo>
                <a:lnTo>
                  <a:pt x="75933" y="52120"/>
                </a:lnTo>
                <a:lnTo>
                  <a:pt x="76847" y="52273"/>
                </a:lnTo>
                <a:lnTo>
                  <a:pt x="77749" y="52260"/>
                </a:lnTo>
                <a:lnTo>
                  <a:pt x="77983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2" name="bk object 32"/>
          <p:cNvSpPr/>
          <p:nvPr/>
        </p:nvSpPr>
        <p:spPr>
          <a:xfrm>
            <a:off x="360133" y="7201321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30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3" name="bk object 33"/>
          <p:cNvSpPr/>
          <p:nvPr/>
        </p:nvSpPr>
        <p:spPr>
          <a:xfrm>
            <a:off x="3959443" y="7201321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4" name="bk object 34"/>
          <p:cNvSpPr/>
          <p:nvPr/>
        </p:nvSpPr>
        <p:spPr>
          <a:xfrm>
            <a:off x="7558747" y="7201321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2881122" y="0"/>
                </a:moveTo>
                <a:lnTo>
                  <a:pt x="0" y="0"/>
                </a:lnTo>
                <a:lnTo>
                  <a:pt x="0" y="358664"/>
                </a:lnTo>
                <a:lnTo>
                  <a:pt x="2881122" y="358664"/>
                </a:lnTo>
                <a:lnTo>
                  <a:pt x="2881122" y="0"/>
                </a:lnTo>
              </a:path>
            </a:pathLst>
          </a:custGeom>
          <a:solidFill>
            <a:srgbClr val="1D7BBC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bk object 35"/>
          <p:cNvSpPr/>
          <p:nvPr/>
        </p:nvSpPr>
        <p:spPr>
          <a:xfrm>
            <a:off x="360133" y="0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30" h="358775">
                <a:moveTo>
                  <a:pt x="0" y="1450"/>
                </a:moveTo>
                <a:lnTo>
                  <a:pt x="0" y="360133"/>
                </a:lnTo>
                <a:lnTo>
                  <a:pt x="2881122" y="360133"/>
                </a:lnTo>
                <a:lnTo>
                  <a:pt x="2881122" y="1450"/>
                </a:lnTo>
                <a:lnTo>
                  <a:pt x="0" y="1450"/>
                </a:lnTo>
              </a:path>
            </a:pathLst>
          </a:custGeom>
          <a:solidFill>
            <a:srgbClr val="76C6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bk object 36"/>
          <p:cNvSpPr/>
          <p:nvPr/>
        </p:nvSpPr>
        <p:spPr>
          <a:xfrm>
            <a:off x="3959443" y="0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0" y="1450"/>
                </a:moveTo>
                <a:lnTo>
                  <a:pt x="0" y="360133"/>
                </a:lnTo>
                <a:lnTo>
                  <a:pt x="2881122" y="360133"/>
                </a:lnTo>
                <a:lnTo>
                  <a:pt x="2881122" y="1450"/>
                </a:lnTo>
                <a:lnTo>
                  <a:pt x="0" y="1450"/>
                </a:lnTo>
              </a:path>
            </a:pathLst>
          </a:custGeom>
          <a:solidFill>
            <a:srgbClr val="76C6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7" name="bk object 37"/>
          <p:cNvSpPr/>
          <p:nvPr/>
        </p:nvSpPr>
        <p:spPr>
          <a:xfrm>
            <a:off x="7558747" y="0"/>
            <a:ext cx="2881630" cy="358775"/>
          </a:xfrm>
          <a:custGeom>
            <a:avLst/>
            <a:gdLst/>
            <a:ahLst/>
            <a:cxnLst/>
            <a:rect l="l" t="t" r="r" b="b"/>
            <a:pathLst>
              <a:path w="2881629" h="358775">
                <a:moveTo>
                  <a:pt x="0" y="1450"/>
                </a:moveTo>
                <a:lnTo>
                  <a:pt x="0" y="360133"/>
                </a:lnTo>
                <a:lnTo>
                  <a:pt x="2881122" y="360133"/>
                </a:lnTo>
                <a:lnTo>
                  <a:pt x="2881122" y="1450"/>
                </a:lnTo>
                <a:lnTo>
                  <a:pt x="0" y="1450"/>
                </a:lnTo>
              </a:path>
            </a:pathLst>
          </a:custGeom>
          <a:solidFill>
            <a:srgbClr val="76C617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bk object 38"/>
          <p:cNvSpPr/>
          <p:nvPr/>
        </p:nvSpPr>
        <p:spPr>
          <a:xfrm>
            <a:off x="4032281" y="6178362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80" y="105727"/>
                </a:lnTo>
                <a:lnTo>
                  <a:pt x="75780" y="87883"/>
                </a:lnTo>
                <a:lnTo>
                  <a:pt x="17678" y="87883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9" name="bk object 39"/>
          <p:cNvSpPr/>
          <p:nvPr/>
        </p:nvSpPr>
        <p:spPr>
          <a:xfrm>
            <a:off x="4057873" y="6151571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bk object 40"/>
          <p:cNvSpPr/>
          <p:nvPr/>
        </p:nvSpPr>
        <p:spPr>
          <a:xfrm>
            <a:off x="4119786" y="6151622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bk object 41"/>
          <p:cNvSpPr/>
          <p:nvPr/>
        </p:nvSpPr>
        <p:spPr>
          <a:xfrm>
            <a:off x="4003117" y="6109339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11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55" y="70104"/>
                </a:lnTo>
                <a:lnTo>
                  <a:pt x="45516" y="73634"/>
                </a:lnTo>
                <a:lnTo>
                  <a:pt x="30596" y="77382"/>
                </a:lnTo>
                <a:lnTo>
                  <a:pt x="19814" y="82411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56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11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38" y="50698"/>
                </a:lnTo>
                <a:lnTo>
                  <a:pt x="32766" y="52285"/>
                </a:lnTo>
                <a:lnTo>
                  <a:pt x="33757" y="52273"/>
                </a:lnTo>
                <a:lnTo>
                  <a:pt x="34594" y="52108"/>
                </a:lnTo>
                <a:lnTo>
                  <a:pt x="78011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91" y="52120"/>
                </a:moveTo>
                <a:lnTo>
                  <a:pt x="75933" y="52120"/>
                </a:lnTo>
                <a:lnTo>
                  <a:pt x="76847" y="52285"/>
                </a:lnTo>
                <a:lnTo>
                  <a:pt x="77749" y="52273"/>
                </a:lnTo>
                <a:lnTo>
                  <a:pt x="77991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88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2" name="bk object 42"/>
          <p:cNvSpPr/>
          <p:nvPr/>
        </p:nvSpPr>
        <p:spPr>
          <a:xfrm>
            <a:off x="7634028" y="3648267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80" y="105727"/>
                </a:lnTo>
                <a:lnTo>
                  <a:pt x="75780" y="87884"/>
                </a:lnTo>
                <a:lnTo>
                  <a:pt x="17678" y="87884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3" name="bk object 43"/>
          <p:cNvSpPr/>
          <p:nvPr/>
        </p:nvSpPr>
        <p:spPr>
          <a:xfrm>
            <a:off x="7659620" y="3621475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4" name="bk object 44"/>
          <p:cNvSpPr/>
          <p:nvPr/>
        </p:nvSpPr>
        <p:spPr>
          <a:xfrm>
            <a:off x="7721531" y="3621529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5" name="bk object 45"/>
          <p:cNvSpPr/>
          <p:nvPr/>
        </p:nvSpPr>
        <p:spPr>
          <a:xfrm>
            <a:off x="7624250" y="3579245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09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4"/>
                </a:lnTo>
                <a:lnTo>
                  <a:pt x="45516" y="73634"/>
                </a:lnTo>
                <a:lnTo>
                  <a:pt x="30590" y="77376"/>
                </a:lnTo>
                <a:lnTo>
                  <a:pt x="19813" y="82409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43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09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25" y="50685"/>
                </a:lnTo>
                <a:lnTo>
                  <a:pt x="32765" y="52273"/>
                </a:lnTo>
                <a:lnTo>
                  <a:pt x="33693" y="52273"/>
                </a:lnTo>
                <a:lnTo>
                  <a:pt x="34594" y="52108"/>
                </a:lnTo>
                <a:lnTo>
                  <a:pt x="78009" y="52108"/>
                </a:lnTo>
                <a:lnTo>
                  <a:pt x="80251" y="50685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89" y="52120"/>
                </a:moveTo>
                <a:lnTo>
                  <a:pt x="75933" y="52120"/>
                </a:lnTo>
                <a:lnTo>
                  <a:pt x="76834" y="52273"/>
                </a:lnTo>
                <a:lnTo>
                  <a:pt x="77749" y="52273"/>
                </a:lnTo>
                <a:lnTo>
                  <a:pt x="77989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75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6" name="bk object 46"/>
          <p:cNvSpPr/>
          <p:nvPr/>
        </p:nvSpPr>
        <p:spPr>
          <a:xfrm>
            <a:off x="7639611" y="5807026"/>
            <a:ext cx="76200" cy="106045"/>
          </a:xfrm>
          <a:custGeom>
            <a:avLst/>
            <a:gdLst/>
            <a:ahLst/>
            <a:cxnLst/>
            <a:rect l="l" t="t" r="r" b="b"/>
            <a:pathLst>
              <a:path w="76200" h="106045">
                <a:moveTo>
                  <a:pt x="17678" y="0"/>
                </a:moveTo>
                <a:lnTo>
                  <a:pt x="0" y="0"/>
                </a:lnTo>
                <a:lnTo>
                  <a:pt x="0" y="105727"/>
                </a:lnTo>
                <a:lnTo>
                  <a:pt x="75780" y="105727"/>
                </a:lnTo>
                <a:lnTo>
                  <a:pt x="75780" y="87883"/>
                </a:lnTo>
                <a:lnTo>
                  <a:pt x="17678" y="87883"/>
                </a:lnTo>
                <a:lnTo>
                  <a:pt x="17678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7" name="bk object 47"/>
          <p:cNvSpPr/>
          <p:nvPr/>
        </p:nvSpPr>
        <p:spPr>
          <a:xfrm>
            <a:off x="7665203" y="5780234"/>
            <a:ext cx="77470" cy="107314"/>
          </a:xfrm>
          <a:custGeom>
            <a:avLst/>
            <a:gdLst/>
            <a:ahLst/>
            <a:cxnLst/>
            <a:rect l="l" t="t" r="r" b="b"/>
            <a:pathLst>
              <a:path w="77470" h="107314">
                <a:moveTo>
                  <a:pt x="55029" y="0"/>
                </a:moveTo>
                <a:lnTo>
                  <a:pt x="0" y="0"/>
                </a:lnTo>
                <a:lnTo>
                  <a:pt x="0" y="106781"/>
                </a:lnTo>
                <a:lnTo>
                  <a:pt x="77393" y="106781"/>
                </a:lnTo>
                <a:lnTo>
                  <a:pt x="77393" y="22364"/>
                </a:lnTo>
                <a:lnTo>
                  <a:pt x="55029" y="22364"/>
                </a:lnTo>
                <a:lnTo>
                  <a:pt x="55029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8" name="bk object 48"/>
          <p:cNvSpPr/>
          <p:nvPr/>
        </p:nvSpPr>
        <p:spPr>
          <a:xfrm>
            <a:off x="7727115" y="5780286"/>
            <a:ext cx="15875" cy="15875"/>
          </a:xfrm>
          <a:custGeom>
            <a:avLst/>
            <a:gdLst/>
            <a:ahLst/>
            <a:cxnLst/>
            <a:rect l="l" t="t" r="r" b="b"/>
            <a:pathLst>
              <a:path w="15875" h="15875">
                <a:moveTo>
                  <a:pt x="0" y="0"/>
                </a:moveTo>
                <a:lnTo>
                  <a:pt x="0" y="15443"/>
                </a:lnTo>
                <a:lnTo>
                  <a:pt x="15481" y="15443"/>
                </a:lnTo>
                <a:lnTo>
                  <a:pt x="0" y="0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bk object 49"/>
          <p:cNvSpPr/>
          <p:nvPr/>
        </p:nvSpPr>
        <p:spPr>
          <a:xfrm>
            <a:off x="7629833" y="5738003"/>
            <a:ext cx="111125" cy="111125"/>
          </a:xfrm>
          <a:custGeom>
            <a:avLst/>
            <a:gdLst/>
            <a:ahLst/>
            <a:cxnLst/>
            <a:rect l="l" t="t" r="r" b="b"/>
            <a:pathLst>
              <a:path w="111125" h="111125">
                <a:moveTo>
                  <a:pt x="78011" y="52108"/>
                </a:moveTo>
                <a:lnTo>
                  <a:pt x="34594" y="52108"/>
                </a:lnTo>
                <a:lnTo>
                  <a:pt x="38798" y="62776"/>
                </a:lnTo>
                <a:lnTo>
                  <a:pt x="40843" y="70104"/>
                </a:lnTo>
                <a:lnTo>
                  <a:pt x="45516" y="73634"/>
                </a:lnTo>
                <a:lnTo>
                  <a:pt x="30590" y="77382"/>
                </a:lnTo>
                <a:lnTo>
                  <a:pt x="19813" y="82411"/>
                </a:lnTo>
                <a:lnTo>
                  <a:pt x="2572" y="93855"/>
                </a:lnTo>
                <a:lnTo>
                  <a:pt x="0" y="98664"/>
                </a:lnTo>
                <a:lnTo>
                  <a:pt x="0" y="110756"/>
                </a:lnTo>
                <a:lnTo>
                  <a:pt x="110820" y="110731"/>
                </a:lnTo>
                <a:lnTo>
                  <a:pt x="110743" y="91452"/>
                </a:lnTo>
                <a:lnTo>
                  <a:pt x="96126" y="84950"/>
                </a:lnTo>
                <a:lnTo>
                  <a:pt x="86929" y="80338"/>
                </a:lnTo>
                <a:lnTo>
                  <a:pt x="74712" y="75553"/>
                </a:lnTo>
                <a:lnTo>
                  <a:pt x="71848" y="65841"/>
                </a:lnTo>
                <a:lnTo>
                  <a:pt x="75706" y="52767"/>
                </a:lnTo>
                <a:lnTo>
                  <a:pt x="75933" y="52120"/>
                </a:lnTo>
                <a:lnTo>
                  <a:pt x="78011" y="52108"/>
                </a:lnTo>
                <a:close/>
              </a:path>
              <a:path w="111125" h="111125">
                <a:moveTo>
                  <a:pt x="29044" y="36703"/>
                </a:moveTo>
                <a:lnTo>
                  <a:pt x="29121" y="44373"/>
                </a:lnTo>
                <a:lnTo>
                  <a:pt x="30225" y="50698"/>
                </a:lnTo>
                <a:lnTo>
                  <a:pt x="32765" y="52285"/>
                </a:lnTo>
                <a:lnTo>
                  <a:pt x="33757" y="52273"/>
                </a:lnTo>
                <a:lnTo>
                  <a:pt x="34594" y="52108"/>
                </a:lnTo>
                <a:lnTo>
                  <a:pt x="78011" y="52108"/>
                </a:lnTo>
                <a:lnTo>
                  <a:pt x="80251" y="50698"/>
                </a:lnTo>
                <a:lnTo>
                  <a:pt x="81356" y="44373"/>
                </a:lnTo>
                <a:lnTo>
                  <a:pt x="81439" y="37172"/>
                </a:lnTo>
                <a:lnTo>
                  <a:pt x="31330" y="37172"/>
                </a:lnTo>
                <a:lnTo>
                  <a:pt x="29044" y="36703"/>
                </a:lnTo>
                <a:close/>
              </a:path>
              <a:path w="111125" h="111125">
                <a:moveTo>
                  <a:pt x="77991" y="52120"/>
                </a:moveTo>
                <a:lnTo>
                  <a:pt x="75933" y="52120"/>
                </a:lnTo>
                <a:lnTo>
                  <a:pt x="76847" y="52285"/>
                </a:lnTo>
                <a:lnTo>
                  <a:pt x="77749" y="52273"/>
                </a:lnTo>
                <a:lnTo>
                  <a:pt x="77991" y="52120"/>
                </a:lnTo>
                <a:close/>
              </a:path>
              <a:path w="111125" h="111125">
                <a:moveTo>
                  <a:pt x="57746" y="0"/>
                </a:moveTo>
                <a:lnTo>
                  <a:pt x="52298" y="0"/>
                </a:lnTo>
                <a:lnTo>
                  <a:pt x="44424" y="6184"/>
                </a:lnTo>
                <a:lnTo>
                  <a:pt x="35864" y="10566"/>
                </a:lnTo>
                <a:lnTo>
                  <a:pt x="33375" y="15062"/>
                </a:lnTo>
                <a:lnTo>
                  <a:pt x="30670" y="24777"/>
                </a:lnTo>
                <a:lnTo>
                  <a:pt x="31483" y="31711"/>
                </a:lnTo>
                <a:lnTo>
                  <a:pt x="31330" y="37172"/>
                </a:lnTo>
                <a:lnTo>
                  <a:pt x="79146" y="37172"/>
                </a:lnTo>
                <a:lnTo>
                  <a:pt x="79077" y="31711"/>
                </a:lnTo>
                <a:lnTo>
                  <a:pt x="79908" y="24841"/>
                </a:lnTo>
                <a:lnTo>
                  <a:pt x="77152" y="15024"/>
                </a:lnTo>
                <a:lnTo>
                  <a:pt x="74790" y="10172"/>
                </a:lnTo>
                <a:lnTo>
                  <a:pt x="65354" y="6324"/>
                </a:lnTo>
                <a:lnTo>
                  <a:pt x="57746" y="0"/>
                </a:lnTo>
                <a:close/>
              </a:path>
              <a:path w="111125" h="111125">
                <a:moveTo>
                  <a:pt x="81445" y="36703"/>
                </a:moveTo>
                <a:lnTo>
                  <a:pt x="79146" y="37172"/>
                </a:lnTo>
                <a:lnTo>
                  <a:pt x="81439" y="37172"/>
                </a:lnTo>
                <a:lnTo>
                  <a:pt x="81445" y="36703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40067" y="302513"/>
            <a:ext cx="9721214" cy="1210055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540067" y="1739455"/>
            <a:ext cx="9721214" cy="4991481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672459" y="7033450"/>
            <a:ext cx="3456431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540067" y="7033450"/>
            <a:ext cx="248431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12/21/2022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7776972" y="7033450"/>
            <a:ext cx="2484310" cy="37814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5.xml"/><Relationship Id="rId6" Type="http://schemas.openxmlformats.org/officeDocument/2006/relationships/hyperlink" Target="mailto:fondim86@cio-hmao.ru" TargetMode="External"/><Relationship Id="rId5" Type="http://schemas.openxmlformats.org/officeDocument/2006/relationships/image" Target="../media/image4.png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bject 3"/>
          <p:cNvSpPr txBox="1"/>
          <p:nvPr/>
        </p:nvSpPr>
        <p:spPr>
          <a:xfrm>
            <a:off x="7382658" y="4882161"/>
            <a:ext cx="3001010" cy="81842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800"/>
              </a:lnSpc>
            </a:pPr>
            <a:r>
              <a:rPr sz="1600" dirty="0">
                <a:solidFill>
                  <a:srgbClr val="008A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СПРАВЕДЛИВАЯ КАДАСТРОВАЯ СТОИМОСТЬ -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>
              <a:lnSpc>
                <a:spcPct val="100000"/>
              </a:lnSpc>
              <a:spcBef>
                <a:spcPts val="204"/>
              </a:spcBef>
            </a:pPr>
            <a:r>
              <a:rPr sz="1600" dirty="0">
                <a:solidFill>
                  <a:srgbClr val="008A42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СПРАВЕДЛИВЫЙ НАЛОГ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object 4"/>
          <p:cNvSpPr/>
          <p:nvPr/>
        </p:nvSpPr>
        <p:spPr>
          <a:xfrm>
            <a:off x="7379583" y="4411613"/>
            <a:ext cx="1295756" cy="212349"/>
          </a:xfrm>
          <a:custGeom>
            <a:avLst/>
            <a:gdLst/>
            <a:ahLst/>
            <a:cxnLst/>
            <a:rect l="l" t="t" r="r" b="b"/>
            <a:pathLst>
              <a:path w="1934209" h="371475">
                <a:moveTo>
                  <a:pt x="0" y="371081"/>
                </a:moveTo>
                <a:lnTo>
                  <a:pt x="989545" y="0"/>
                </a:lnTo>
                <a:lnTo>
                  <a:pt x="1934057" y="329044"/>
                </a:lnTo>
              </a:path>
            </a:pathLst>
          </a:custGeom>
          <a:ln w="177800">
            <a:solidFill>
              <a:srgbClr val="008A42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3587234" y="2"/>
            <a:ext cx="3601720" cy="7560309"/>
          </a:xfrm>
          <a:custGeom>
            <a:avLst/>
            <a:gdLst/>
            <a:ahLst/>
            <a:cxnLst/>
            <a:rect l="l" t="t" r="r" b="b"/>
            <a:pathLst>
              <a:path w="3601720" h="7560309">
                <a:moveTo>
                  <a:pt x="3601377" y="7559989"/>
                </a:moveTo>
                <a:lnTo>
                  <a:pt x="3601377" y="0"/>
                </a:lnTo>
                <a:lnTo>
                  <a:pt x="0" y="0"/>
                </a:lnTo>
                <a:lnTo>
                  <a:pt x="0" y="7559989"/>
                </a:lnTo>
                <a:lnTo>
                  <a:pt x="3601377" y="7559989"/>
                </a:lnTo>
                <a:close/>
              </a:path>
            </a:pathLst>
          </a:custGeom>
          <a:solidFill>
            <a:schemeClr val="tx2">
              <a:lumMod val="20000"/>
              <a:lumOff val="80000"/>
            </a:schemeClr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3960469" y="720191"/>
            <a:ext cx="227977" cy="22800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1" name="object 41"/>
          <p:cNvSpPr txBox="1"/>
          <p:nvPr/>
        </p:nvSpPr>
        <p:spPr>
          <a:xfrm>
            <a:off x="7561510" y="1721849"/>
            <a:ext cx="2969895" cy="163968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800"/>
              </a:lnSpc>
            </a:pPr>
            <a:endParaRPr lang="ru-RU" sz="1600" dirty="0" smtClean="0">
              <a:solidFill>
                <a:srgbClr val="1C7ABC"/>
              </a:solidFill>
              <a:latin typeface="Segoe UI"/>
              <a:cs typeface="Segoe UI"/>
            </a:endParaRPr>
          </a:p>
          <a:p>
            <a:pPr marL="12700" marR="5080">
              <a:lnSpc>
                <a:spcPct val="110800"/>
              </a:lnSpc>
            </a:pPr>
            <a:r>
              <a:rPr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КАК </a:t>
            </a:r>
            <a:r>
              <a:rPr sz="1600" dirty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ПОДАТЬ </a:t>
            </a:r>
            <a:r>
              <a:rPr lang="ru-RU"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</a:t>
            </a:r>
            <a:r>
              <a:rPr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1600" dirty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 ИСПРАВЛЕНИИ ОШИБОК, ДОПУЩЕННЫХ ПРИ ОПРЕДЕЛЕНИИ </a:t>
            </a:r>
            <a:r>
              <a:rPr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</a:t>
            </a:r>
            <a:r>
              <a:rPr lang="ru-RU" sz="1600" dirty="0" smtClean="0">
                <a:solidFill>
                  <a:srgbClr val="1C7ABC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ВОЙ СТОИМОСТИ?</a:t>
            </a:r>
            <a:endParaRPr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313250" y="694691"/>
            <a:ext cx="2229485" cy="71750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5080">
              <a:lnSpc>
                <a:spcPct val="110800"/>
              </a:lnSpc>
            </a:pPr>
            <a:r>
              <a:rPr sz="140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</a:t>
            </a:r>
            <a:r>
              <a:rPr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онтактная информация БУ «Центр имущественных </a:t>
            </a:r>
            <a:r>
              <a:rPr sz="1400" spc="-3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</a:t>
            </a:r>
            <a:r>
              <a:rPr sz="1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тношений»</a:t>
            </a:r>
          </a:p>
        </p:txBody>
      </p:sp>
      <p:sp>
        <p:nvSpPr>
          <p:cNvPr id="48" name="object 48"/>
          <p:cNvSpPr/>
          <p:nvPr/>
        </p:nvSpPr>
        <p:spPr>
          <a:xfrm>
            <a:off x="16" y="7195937"/>
            <a:ext cx="9804400" cy="0"/>
          </a:xfrm>
          <a:custGeom>
            <a:avLst/>
            <a:gdLst/>
            <a:ahLst/>
            <a:cxnLst/>
            <a:rect l="l" t="t" r="r" b="b"/>
            <a:pathLst>
              <a:path w="9804400">
                <a:moveTo>
                  <a:pt x="0" y="0"/>
                </a:moveTo>
                <a:lnTo>
                  <a:pt x="9804060" y="0"/>
                </a:lnTo>
              </a:path>
            </a:pathLst>
          </a:custGeom>
          <a:ln w="16954">
            <a:solidFill>
              <a:srgbClr val="DBE0E3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4034506" y="862699"/>
            <a:ext cx="0" cy="0"/>
          </a:xfrm>
          <a:custGeom>
            <a:avLst/>
            <a:gdLst/>
            <a:ahLst/>
            <a:cxnLst/>
            <a:rect l="l" t="t" r="r" b="b"/>
            <a:pathLst>
              <a:path>
                <a:moveTo>
                  <a:pt x="0" y="0"/>
                </a:moveTo>
                <a:lnTo>
                  <a:pt x="12" y="0"/>
                </a:lnTo>
              </a:path>
            </a:pathLst>
          </a:custGeom>
          <a:ln w="3175">
            <a:solidFill>
              <a:srgbClr val="FFFFFF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4034538" y="771277"/>
            <a:ext cx="69850" cy="124460"/>
          </a:xfrm>
          <a:custGeom>
            <a:avLst/>
            <a:gdLst/>
            <a:ahLst/>
            <a:cxnLst/>
            <a:rect l="l" t="t" r="r" b="b"/>
            <a:pathLst>
              <a:path w="69850" h="124459">
                <a:moveTo>
                  <a:pt x="28045" y="0"/>
                </a:moveTo>
                <a:lnTo>
                  <a:pt x="14092" y="3530"/>
                </a:lnTo>
                <a:lnTo>
                  <a:pt x="4153" y="12863"/>
                </a:lnTo>
                <a:lnTo>
                  <a:pt x="0" y="26078"/>
                </a:lnTo>
                <a:lnTo>
                  <a:pt x="46" y="92104"/>
                </a:lnTo>
                <a:lnTo>
                  <a:pt x="3354" y="105858"/>
                </a:lnTo>
                <a:lnTo>
                  <a:pt x="11515" y="116862"/>
                </a:lnTo>
                <a:lnTo>
                  <a:pt x="23327" y="123896"/>
                </a:lnTo>
                <a:lnTo>
                  <a:pt x="41018" y="122881"/>
                </a:lnTo>
                <a:lnTo>
                  <a:pt x="51931" y="118811"/>
                </a:lnTo>
                <a:lnTo>
                  <a:pt x="36054" y="118811"/>
                </a:lnTo>
                <a:lnTo>
                  <a:pt x="21916" y="115410"/>
                </a:lnTo>
                <a:lnTo>
                  <a:pt x="11732" y="106368"/>
                </a:lnTo>
                <a:lnTo>
                  <a:pt x="7108" y="93506"/>
                </a:lnTo>
                <a:lnTo>
                  <a:pt x="6980" y="27359"/>
                </a:lnTo>
                <a:lnTo>
                  <a:pt x="11707" y="14335"/>
                </a:lnTo>
                <a:lnTo>
                  <a:pt x="23471" y="7370"/>
                </a:lnTo>
                <a:lnTo>
                  <a:pt x="44865" y="7370"/>
                </a:lnTo>
                <a:lnTo>
                  <a:pt x="41529" y="3953"/>
                </a:lnTo>
                <a:lnTo>
                  <a:pt x="28045" y="0"/>
                </a:lnTo>
                <a:close/>
              </a:path>
              <a:path w="69850" h="124459">
                <a:moveTo>
                  <a:pt x="62708" y="34814"/>
                </a:moveTo>
                <a:lnTo>
                  <a:pt x="62606" y="91596"/>
                </a:lnTo>
                <a:lnTo>
                  <a:pt x="58958" y="104874"/>
                </a:lnTo>
                <a:lnTo>
                  <a:pt x="49422" y="114686"/>
                </a:lnTo>
                <a:lnTo>
                  <a:pt x="36054" y="118811"/>
                </a:lnTo>
                <a:lnTo>
                  <a:pt x="51931" y="118811"/>
                </a:lnTo>
                <a:lnTo>
                  <a:pt x="69731" y="34979"/>
                </a:lnTo>
                <a:lnTo>
                  <a:pt x="62708" y="34814"/>
                </a:lnTo>
                <a:close/>
              </a:path>
              <a:path w="69850" h="124459">
                <a:moveTo>
                  <a:pt x="22932" y="35131"/>
                </a:moveTo>
                <a:lnTo>
                  <a:pt x="15947" y="35131"/>
                </a:lnTo>
                <a:lnTo>
                  <a:pt x="16046" y="92104"/>
                </a:lnTo>
                <a:lnTo>
                  <a:pt x="21365" y="104502"/>
                </a:lnTo>
                <a:lnTo>
                  <a:pt x="33699" y="110365"/>
                </a:lnTo>
                <a:lnTo>
                  <a:pt x="47445" y="105914"/>
                </a:lnTo>
                <a:lnTo>
                  <a:pt x="48964" y="103432"/>
                </a:lnTo>
                <a:lnTo>
                  <a:pt x="28672" y="103432"/>
                </a:lnTo>
                <a:lnTo>
                  <a:pt x="23249" y="98225"/>
                </a:lnTo>
                <a:lnTo>
                  <a:pt x="22983" y="91900"/>
                </a:lnTo>
                <a:lnTo>
                  <a:pt x="22932" y="35131"/>
                </a:lnTo>
                <a:close/>
              </a:path>
              <a:path w="69850" h="124459">
                <a:moveTo>
                  <a:pt x="44865" y="7370"/>
                </a:moveTo>
                <a:lnTo>
                  <a:pt x="23471" y="7370"/>
                </a:lnTo>
                <a:lnTo>
                  <a:pt x="38455" y="10980"/>
                </a:lnTo>
                <a:lnTo>
                  <a:pt x="46568" y="20824"/>
                </a:lnTo>
                <a:lnTo>
                  <a:pt x="47671" y="44504"/>
                </a:lnTo>
                <a:lnTo>
                  <a:pt x="47608" y="91900"/>
                </a:lnTo>
                <a:lnTo>
                  <a:pt x="47341" y="98225"/>
                </a:lnTo>
                <a:lnTo>
                  <a:pt x="41918" y="103432"/>
                </a:lnTo>
                <a:lnTo>
                  <a:pt x="48964" y="103432"/>
                </a:lnTo>
                <a:lnTo>
                  <a:pt x="54303" y="94709"/>
                </a:lnTo>
                <a:lnTo>
                  <a:pt x="54607" y="92104"/>
                </a:lnTo>
                <a:lnTo>
                  <a:pt x="54707" y="27359"/>
                </a:lnTo>
                <a:lnTo>
                  <a:pt x="51081" y="13737"/>
                </a:lnTo>
                <a:lnTo>
                  <a:pt x="44865" y="7370"/>
                </a:lnTo>
                <a:close/>
              </a:path>
              <a:path w="69850" h="124459">
                <a:moveTo>
                  <a:pt x="22970" y="91596"/>
                </a:moveTo>
                <a:lnTo>
                  <a:pt x="22932" y="91900"/>
                </a:lnTo>
                <a:lnTo>
                  <a:pt x="22970" y="91596"/>
                </a:lnTo>
                <a:close/>
              </a:path>
            </a:pathLst>
          </a:custGeom>
          <a:solidFill>
            <a:srgbClr val="FFFFF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4034637" y="3678818"/>
            <a:ext cx="2734463" cy="2235232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/>
          <a:lstStyle/>
          <a:p>
            <a:endParaRPr/>
          </a:p>
        </p:txBody>
      </p:sp>
      <p:pic>
        <p:nvPicPr>
          <p:cNvPr id="22" name="Рисунок 21" descr="D:\BronnikovSM\Desktop\Отдел\Герб\Герб ХМАО.pn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42299" y="241550"/>
            <a:ext cx="1003201" cy="1111816"/>
          </a:xfrm>
          <a:prstGeom prst="rect">
            <a:avLst/>
          </a:prstGeom>
          <a:noFill/>
          <a:ln>
            <a:noFill/>
          </a:ln>
        </p:spPr>
      </p:pic>
      <p:sp>
        <p:nvSpPr>
          <p:cNvPr id="20" name="object 2"/>
          <p:cNvSpPr txBox="1"/>
          <p:nvPr/>
        </p:nvSpPr>
        <p:spPr>
          <a:xfrm>
            <a:off x="8380427" y="352606"/>
            <a:ext cx="2438399" cy="96180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96215" marR="188595" algn="ctr">
              <a:lnSpc>
                <a:spcPts val="1500"/>
              </a:lnSpc>
            </a:pP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Бюджетное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учреждение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Ханты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-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Мансийского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автономного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округа</a:t>
            </a: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–</a:t>
            </a:r>
            <a:r>
              <a:rPr lang="ru-RU"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Югры</a:t>
            </a:r>
          </a:p>
          <a:p>
            <a:pPr marL="12700" marR="5080" indent="-635" algn="ctr">
              <a:lnSpc>
                <a:spcPts val="1500"/>
              </a:lnSpc>
            </a:pPr>
            <a:r>
              <a:rPr sz="1300" dirty="0" smtClean="0">
                <a:solidFill>
                  <a:srgbClr val="0076BD"/>
                </a:solidFill>
                <a:latin typeface="Times New Roman"/>
                <a:cs typeface="Times New Roman"/>
              </a:rPr>
              <a:t> </a:t>
            </a:r>
            <a:r>
              <a:rPr sz="1300" dirty="0">
                <a:solidFill>
                  <a:srgbClr val="0076BD"/>
                </a:solidFill>
                <a:latin typeface="Times New Roman"/>
                <a:cs typeface="Times New Roman"/>
              </a:rPr>
              <a:t>«Центр имущественных отношений»</a:t>
            </a:r>
            <a:endParaRPr sz="1300" dirty="0">
              <a:latin typeface="Times New Roman"/>
              <a:cs typeface="Times New Roman"/>
            </a:endParaRPr>
          </a:p>
        </p:txBody>
      </p:sp>
      <p:sp>
        <p:nvSpPr>
          <p:cNvPr id="23" name="Прямоугольник 22"/>
          <p:cNvSpPr/>
          <p:nvPr/>
        </p:nvSpPr>
        <p:spPr>
          <a:xfrm>
            <a:off x="329498" y="7230826"/>
            <a:ext cx="2842260" cy="276225"/>
          </a:xfrm>
          <a:prstGeom prst="rect">
            <a:avLst/>
          </a:prstGeom>
          <a:solidFill>
            <a:srgbClr val="00B050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Прямоугольник 23"/>
          <p:cNvSpPr/>
          <p:nvPr/>
        </p:nvSpPr>
        <p:spPr>
          <a:xfrm>
            <a:off x="4009237" y="7230826"/>
            <a:ext cx="2842260" cy="27622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7579540" y="7240012"/>
            <a:ext cx="2842260" cy="276225"/>
          </a:xfrm>
          <a:prstGeom prst="rect">
            <a:avLst/>
          </a:prstGeom>
          <a:solidFill>
            <a:srgbClr val="0070C0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6" name="object 46"/>
          <p:cNvSpPr txBox="1"/>
          <p:nvPr/>
        </p:nvSpPr>
        <p:spPr>
          <a:xfrm>
            <a:off x="4029278" y="1482818"/>
            <a:ext cx="2739822" cy="694806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15" dirty="0">
                <a:latin typeface="Times New Roman"/>
                <a:cs typeface="Times New Roman"/>
              </a:rPr>
              <a:t>М</a:t>
            </a:r>
            <a:r>
              <a:rPr sz="1050" spc="20" dirty="0">
                <a:latin typeface="Times New Roman"/>
                <a:cs typeface="Times New Roman"/>
              </a:rPr>
              <a:t>е</a:t>
            </a:r>
            <a:r>
              <a:rPr sz="1050" dirty="0">
                <a:latin typeface="Times New Roman"/>
                <a:cs typeface="Times New Roman"/>
              </a:rPr>
              <a:t>с</a:t>
            </a:r>
            <a:r>
              <a:rPr sz="1050" spc="-15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о на</a:t>
            </a:r>
            <a:r>
              <a:rPr sz="1050" spc="-40" dirty="0">
                <a:latin typeface="Times New Roman"/>
                <a:cs typeface="Times New Roman"/>
              </a:rPr>
              <a:t>х</a:t>
            </a:r>
            <a:r>
              <a:rPr sz="1050" spc="-25" dirty="0">
                <a:latin typeface="Times New Roman"/>
                <a:cs typeface="Times New Roman"/>
              </a:rPr>
              <a:t>о</a:t>
            </a:r>
            <a:r>
              <a:rPr sz="1050" dirty="0">
                <a:latin typeface="Times New Roman"/>
                <a:cs typeface="Times New Roman"/>
              </a:rPr>
              <a:t>ждения:</a:t>
            </a:r>
          </a:p>
          <a:p>
            <a:pPr marL="12700" marR="5080" algn="just">
              <a:lnSpc>
                <a:spcPct val="110000"/>
              </a:lnSpc>
            </a:pPr>
            <a:r>
              <a:rPr sz="1050" dirty="0">
                <a:latin typeface="Times New Roman"/>
                <a:cs typeface="Times New Roman"/>
              </a:rPr>
              <a:t>628012, Ханты-Мансийский </a:t>
            </a:r>
            <a:r>
              <a:rPr sz="1050" dirty="0" err="1">
                <a:latin typeface="Times New Roman"/>
                <a:cs typeface="Times New Roman"/>
              </a:rPr>
              <a:t>а</a:t>
            </a:r>
            <a:r>
              <a:rPr sz="1050" spc="-25" dirty="0" err="1">
                <a:latin typeface="Times New Roman"/>
                <a:cs typeface="Times New Roman"/>
              </a:rPr>
              <a:t>в</a:t>
            </a:r>
            <a:r>
              <a:rPr sz="1050" spc="-15" dirty="0" err="1">
                <a:latin typeface="Times New Roman"/>
                <a:cs typeface="Times New Roman"/>
              </a:rPr>
              <a:t>т</a:t>
            </a:r>
            <a:r>
              <a:rPr sz="1050" dirty="0" err="1">
                <a:latin typeface="Times New Roman"/>
                <a:cs typeface="Times New Roman"/>
              </a:rPr>
              <a:t>он</a:t>
            </a:r>
            <a:r>
              <a:rPr sz="1050" spc="-20" dirty="0" err="1">
                <a:latin typeface="Times New Roman"/>
                <a:cs typeface="Times New Roman"/>
              </a:rPr>
              <a:t>о</a:t>
            </a:r>
            <a:r>
              <a:rPr sz="1050" dirty="0" err="1">
                <a:latin typeface="Times New Roman"/>
                <a:cs typeface="Times New Roman"/>
              </a:rPr>
              <a:t>мный</a:t>
            </a:r>
            <a:r>
              <a:rPr sz="1050" dirty="0">
                <a:latin typeface="Times New Roman"/>
                <a:cs typeface="Times New Roman"/>
              </a:rPr>
              <a:t> </a:t>
            </a:r>
            <a:r>
              <a:rPr sz="1050" dirty="0" err="1" smtClean="0">
                <a:latin typeface="Times New Roman"/>
                <a:cs typeface="Times New Roman"/>
              </a:rPr>
              <a:t>ок</a:t>
            </a:r>
            <a:r>
              <a:rPr sz="1050" spc="-15" dirty="0" err="1" smtClean="0">
                <a:latin typeface="Times New Roman"/>
                <a:cs typeface="Times New Roman"/>
              </a:rPr>
              <a:t>р</a:t>
            </a:r>
            <a:r>
              <a:rPr sz="1050" dirty="0" err="1" smtClean="0">
                <a:latin typeface="Times New Roman"/>
                <a:cs typeface="Times New Roman"/>
              </a:rPr>
              <a:t>уг</a:t>
            </a:r>
            <a:r>
              <a:rPr lang="ru-RU" sz="1050" dirty="0" smtClean="0">
                <a:latin typeface="Times New Roman"/>
                <a:cs typeface="Times New Roman"/>
              </a:rPr>
              <a:t> </a:t>
            </a:r>
            <a:r>
              <a:rPr sz="1050" dirty="0" smtClean="0">
                <a:latin typeface="Times New Roman"/>
                <a:cs typeface="Times New Roman"/>
              </a:rPr>
              <a:t>- </a:t>
            </a:r>
            <a:r>
              <a:rPr lang="ru-RU" sz="1050" dirty="0" smtClean="0">
                <a:latin typeface="Times New Roman"/>
                <a:cs typeface="Times New Roman"/>
              </a:rPr>
              <a:t>Югра</a:t>
            </a:r>
            <a:r>
              <a:rPr sz="1050" dirty="0" smtClean="0">
                <a:latin typeface="Times New Roman"/>
                <a:cs typeface="Times New Roman"/>
              </a:rPr>
              <a:t>, </a:t>
            </a:r>
            <a:r>
              <a:rPr sz="1050" spc="-114" dirty="0">
                <a:latin typeface="Times New Roman"/>
                <a:cs typeface="Times New Roman"/>
              </a:rPr>
              <a:t>г</a:t>
            </a:r>
            <a:r>
              <a:rPr sz="1050" dirty="0">
                <a:latin typeface="Times New Roman"/>
                <a:cs typeface="Times New Roman"/>
              </a:rPr>
              <a:t>. Ханты-Мансийск, </a:t>
            </a:r>
            <a:r>
              <a:rPr sz="1050" spc="-45" dirty="0">
                <a:latin typeface="Times New Roman"/>
                <a:cs typeface="Times New Roman"/>
              </a:rPr>
              <a:t>у</a:t>
            </a:r>
            <a:r>
              <a:rPr sz="1050" dirty="0">
                <a:latin typeface="Times New Roman"/>
                <a:cs typeface="Times New Roman"/>
              </a:rPr>
              <a:t>л. </a:t>
            </a:r>
            <a:r>
              <a:rPr sz="1050" spc="-50" dirty="0">
                <a:latin typeface="Times New Roman"/>
                <a:cs typeface="Times New Roman"/>
              </a:rPr>
              <a:t>К</a:t>
            </a:r>
            <a:r>
              <a:rPr sz="1050" spc="-20" dirty="0">
                <a:latin typeface="Times New Roman"/>
                <a:cs typeface="Times New Roman"/>
              </a:rPr>
              <a:t>о</a:t>
            </a:r>
            <a:r>
              <a:rPr sz="1050" dirty="0">
                <a:latin typeface="Times New Roman"/>
                <a:cs typeface="Times New Roman"/>
              </a:rPr>
              <a:t>минтерна, 23 (приемная: 3 э</a:t>
            </a:r>
            <a:r>
              <a:rPr sz="1050" spc="10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аж, </a:t>
            </a:r>
            <a:r>
              <a:rPr sz="1050" spc="-20" dirty="0">
                <a:latin typeface="Times New Roman"/>
                <a:cs typeface="Times New Roman"/>
              </a:rPr>
              <a:t>к</a:t>
            </a:r>
            <a:r>
              <a:rPr sz="1050" dirty="0">
                <a:latin typeface="Times New Roman"/>
                <a:cs typeface="Times New Roman"/>
              </a:rPr>
              <a:t>абинет 31);</a:t>
            </a:r>
          </a:p>
        </p:txBody>
      </p:sp>
      <p:sp>
        <p:nvSpPr>
          <p:cNvPr id="28" name="object 47"/>
          <p:cNvSpPr txBox="1"/>
          <p:nvPr/>
        </p:nvSpPr>
        <p:spPr>
          <a:xfrm>
            <a:off x="4035797" y="2372250"/>
            <a:ext cx="2808631" cy="122572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sz="1050" spc="-40" dirty="0" err="1" smtClean="0">
                <a:latin typeface="Times New Roman"/>
                <a:cs typeface="Times New Roman"/>
              </a:rPr>
              <a:t>Т</a:t>
            </a:r>
            <a:r>
              <a:rPr sz="1050" dirty="0" err="1" smtClean="0">
                <a:latin typeface="Times New Roman"/>
                <a:cs typeface="Times New Roman"/>
              </a:rPr>
              <a:t>ел</a:t>
            </a:r>
            <a:r>
              <a:rPr sz="1050" spc="10" dirty="0" err="1" smtClean="0">
                <a:latin typeface="Times New Roman"/>
                <a:cs typeface="Times New Roman"/>
              </a:rPr>
              <a:t>е</a:t>
            </a:r>
            <a:r>
              <a:rPr sz="1050" dirty="0" err="1" smtClean="0">
                <a:latin typeface="Times New Roman"/>
                <a:cs typeface="Times New Roman"/>
              </a:rPr>
              <a:t>фон</a:t>
            </a:r>
            <a:r>
              <a:rPr sz="1050" dirty="0" smtClean="0">
                <a:latin typeface="Times New Roman"/>
                <a:cs typeface="Times New Roman"/>
              </a:rPr>
              <a:t>:</a:t>
            </a:r>
            <a:endParaRPr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</a:pPr>
            <a:r>
              <a:rPr lang="ru-RU" sz="1050" dirty="0" smtClean="0">
                <a:latin typeface="Times New Roman"/>
                <a:cs typeface="Times New Roman"/>
              </a:rPr>
              <a:t>8 </a:t>
            </a:r>
            <a:r>
              <a:rPr sz="1050" dirty="0" smtClean="0">
                <a:latin typeface="Times New Roman"/>
                <a:cs typeface="Times New Roman"/>
              </a:rPr>
              <a:t>(3467)</a:t>
            </a:r>
            <a:r>
              <a:rPr lang="ru-RU" sz="1050" dirty="0" smtClean="0">
                <a:latin typeface="Times New Roman"/>
                <a:cs typeface="Times New Roman"/>
              </a:rPr>
              <a:t> 37-89-84 доб</a:t>
            </a:r>
            <a:r>
              <a:rPr lang="ru-RU" sz="1050" dirty="0">
                <a:latin typeface="Times New Roman"/>
                <a:cs typeface="Times New Roman"/>
              </a:rPr>
              <a:t>. </a:t>
            </a:r>
            <a:r>
              <a:rPr lang="ru-RU" sz="1050" dirty="0" smtClean="0">
                <a:latin typeface="Times New Roman"/>
                <a:cs typeface="Times New Roman"/>
              </a:rPr>
              <a:t>1221 или 1222</a:t>
            </a:r>
          </a:p>
          <a:p>
            <a:pPr marL="12700" marR="5080" algn="just">
              <a:lnSpc>
                <a:spcPct val="110000"/>
              </a:lnSpc>
            </a:pPr>
            <a:r>
              <a:rPr sz="1050" spc="-15" dirty="0" err="1" smtClean="0">
                <a:latin typeface="Times New Roman"/>
                <a:cs typeface="Times New Roman"/>
              </a:rPr>
              <a:t>от</a:t>
            </a:r>
            <a:r>
              <a:rPr sz="1050" dirty="0" err="1" smtClean="0">
                <a:latin typeface="Times New Roman"/>
                <a:cs typeface="Times New Roman"/>
              </a:rPr>
              <a:t>дел</a:t>
            </a:r>
            <a:r>
              <a:rPr sz="1050" dirty="0" smtClean="0">
                <a:latin typeface="Times New Roman"/>
                <a:cs typeface="Times New Roman"/>
              </a:rPr>
              <a:t> </a:t>
            </a:r>
            <a:r>
              <a:rPr sz="1050" dirty="0" err="1" smtClean="0">
                <a:latin typeface="Times New Roman"/>
                <a:cs typeface="Times New Roman"/>
              </a:rPr>
              <a:t>опр</a:t>
            </a:r>
            <a:r>
              <a:rPr sz="1050" spc="-15" dirty="0" err="1" smtClean="0">
                <a:latin typeface="Times New Roman"/>
                <a:cs typeface="Times New Roman"/>
              </a:rPr>
              <a:t>е</a:t>
            </a:r>
            <a:r>
              <a:rPr sz="1050" dirty="0" err="1" smtClean="0">
                <a:latin typeface="Times New Roman"/>
                <a:cs typeface="Times New Roman"/>
              </a:rPr>
              <a:t>деления</a:t>
            </a:r>
            <a:r>
              <a:rPr lang="ru-RU" sz="1050" dirty="0">
                <a:latin typeface="Times New Roman"/>
                <a:cs typeface="Times New Roman"/>
              </a:rPr>
              <a:t> </a:t>
            </a:r>
            <a:r>
              <a:rPr sz="1050" spc="-20" dirty="0" smtClean="0">
                <a:latin typeface="Times New Roman"/>
                <a:cs typeface="Times New Roman"/>
              </a:rPr>
              <a:t>к</a:t>
            </a:r>
            <a:r>
              <a:rPr sz="1050" dirty="0" smtClean="0">
                <a:latin typeface="Times New Roman"/>
                <a:cs typeface="Times New Roman"/>
              </a:rPr>
              <a:t>адас</a:t>
            </a:r>
            <a:r>
              <a:rPr sz="1050" spc="10" dirty="0" smtClean="0">
                <a:latin typeface="Times New Roman"/>
                <a:cs typeface="Times New Roman"/>
              </a:rPr>
              <a:t>т</a:t>
            </a:r>
            <a:r>
              <a:rPr sz="1050" dirty="0" smtClean="0">
                <a:latin typeface="Times New Roman"/>
                <a:cs typeface="Times New Roman"/>
              </a:rPr>
              <a:t>ро</a:t>
            </a:r>
            <a:r>
              <a:rPr sz="1050" spc="-10" dirty="0" smtClean="0">
                <a:latin typeface="Times New Roman"/>
                <a:cs typeface="Times New Roman"/>
              </a:rPr>
              <a:t>в</a:t>
            </a:r>
            <a:r>
              <a:rPr sz="1050" dirty="0" smtClean="0">
                <a:latin typeface="Times New Roman"/>
                <a:cs typeface="Times New Roman"/>
              </a:rPr>
              <a:t>ой </a:t>
            </a:r>
            <a:r>
              <a:rPr sz="1050" dirty="0" err="1" smtClean="0">
                <a:latin typeface="Times New Roman"/>
                <a:cs typeface="Times New Roman"/>
              </a:rPr>
              <a:t>с</a:t>
            </a:r>
            <a:r>
              <a:rPr sz="1050" spc="-15" dirty="0" err="1" smtClean="0">
                <a:latin typeface="Times New Roman"/>
                <a:cs typeface="Times New Roman"/>
              </a:rPr>
              <a:t>т</a:t>
            </a:r>
            <a:r>
              <a:rPr sz="1050" dirty="0" err="1" smtClean="0">
                <a:latin typeface="Times New Roman"/>
                <a:cs typeface="Times New Roman"/>
              </a:rPr>
              <a:t>оим</a:t>
            </a:r>
            <a:r>
              <a:rPr sz="1050" spc="20" dirty="0" err="1" smtClean="0">
                <a:latin typeface="Times New Roman"/>
                <a:cs typeface="Times New Roman"/>
              </a:rPr>
              <a:t>о</a:t>
            </a:r>
            <a:r>
              <a:rPr sz="1050" dirty="0" err="1" smtClean="0">
                <a:latin typeface="Times New Roman"/>
                <a:cs typeface="Times New Roman"/>
              </a:rPr>
              <a:t>сти</a:t>
            </a:r>
            <a:r>
              <a:rPr sz="1050" dirty="0" smtClean="0">
                <a:latin typeface="Times New Roman"/>
                <a:cs typeface="Times New Roman"/>
              </a:rPr>
              <a:t>,</a:t>
            </a:r>
            <a:endParaRPr lang="ru-RU" sz="1050" dirty="0" smtClean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10000"/>
              </a:lnSpc>
            </a:pPr>
            <a:r>
              <a:rPr lang="ru-RU" sz="1050" dirty="0">
                <a:latin typeface="Times New Roman"/>
                <a:cs typeface="Times New Roman"/>
              </a:rPr>
              <a:t>о</a:t>
            </a:r>
            <a:r>
              <a:rPr lang="ru-RU" sz="1050" dirty="0" smtClean="0">
                <a:latin typeface="Times New Roman"/>
                <a:cs typeface="Times New Roman"/>
              </a:rPr>
              <a:t>тдел актуализации кадастровой стоимости</a:t>
            </a:r>
            <a:endParaRPr sz="10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lang="ru-RU" sz="1050" dirty="0" smtClean="0">
                <a:latin typeface="Times New Roman"/>
                <a:cs typeface="Times New Roman"/>
              </a:rPr>
              <a:t>8 </a:t>
            </a:r>
            <a:r>
              <a:rPr sz="1050" dirty="0" smtClean="0">
                <a:latin typeface="Times New Roman"/>
                <a:cs typeface="Times New Roman"/>
              </a:rPr>
              <a:t>(3467</a:t>
            </a:r>
            <a:r>
              <a:rPr sz="1050" dirty="0">
                <a:latin typeface="Times New Roman"/>
                <a:cs typeface="Times New Roman"/>
              </a:rPr>
              <a:t>) </a:t>
            </a:r>
            <a:r>
              <a:rPr lang="ru-RU" sz="1050" dirty="0" smtClean="0">
                <a:latin typeface="Times New Roman"/>
                <a:cs typeface="Times New Roman"/>
              </a:rPr>
              <a:t>32-38-04, 37</a:t>
            </a:r>
            <a:r>
              <a:rPr sz="1050" dirty="0" smtClean="0">
                <a:latin typeface="Times New Roman"/>
                <a:cs typeface="Times New Roman"/>
              </a:rPr>
              <a:t>-</a:t>
            </a:r>
            <a:r>
              <a:rPr lang="ru-RU" sz="1050" dirty="0" smtClean="0">
                <a:latin typeface="Times New Roman"/>
                <a:cs typeface="Times New Roman"/>
              </a:rPr>
              <a:t>89</a:t>
            </a:r>
            <a:r>
              <a:rPr sz="1050" dirty="0" smtClean="0">
                <a:latin typeface="Times New Roman"/>
                <a:cs typeface="Times New Roman"/>
              </a:rPr>
              <a:t>-</a:t>
            </a:r>
            <a:r>
              <a:rPr lang="ru-RU" sz="1050" dirty="0" smtClean="0">
                <a:latin typeface="Times New Roman"/>
                <a:cs typeface="Times New Roman"/>
              </a:rPr>
              <a:t>86</a:t>
            </a:r>
            <a:r>
              <a:rPr sz="1050" dirty="0" smtClean="0">
                <a:latin typeface="Times New Roman"/>
                <a:cs typeface="Times New Roman"/>
              </a:rPr>
              <a:t> </a:t>
            </a:r>
            <a:r>
              <a:rPr lang="ru-RU" sz="1050" dirty="0">
                <a:latin typeface="Times New Roman"/>
                <a:cs typeface="Times New Roman"/>
              </a:rPr>
              <a:t>доб. </a:t>
            </a:r>
            <a:r>
              <a:rPr lang="ru-RU" sz="1050" dirty="0" smtClean="0">
                <a:latin typeface="Times New Roman"/>
                <a:cs typeface="Times New Roman"/>
              </a:rPr>
              <a:t>107 </a:t>
            </a:r>
            <a:r>
              <a:rPr sz="1050" dirty="0" smtClean="0">
                <a:latin typeface="Times New Roman"/>
                <a:cs typeface="Times New Roman"/>
              </a:rPr>
              <a:t>(</a:t>
            </a:r>
            <a:r>
              <a:rPr sz="1050" dirty="0">
                <a:latin typeface="Times New Roman"/>
                <a:cs typeface="Times New Roman"/>
              </a:rPr>
              <a:t>приемная);</a:t>
            </a: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sz="1050" spc="-15" dirty="0">
                <a:latin typeface="Times New Roman"/>
                <a:cs typeface="Times New Roman"/>
              </a:rPr>
              <a:t>Э</a:t>
            </a:r>
            <a:r>
              <a:rPr sz="1050" dirty="0">
                <a:latin typeface="Times New Roman"/>
                <a:cs typeface="Times New Roman"/>
              </a:rPr>
              <a:t>ле</a:t>
            </a:r>
            <a:r>
              <a:rPr sz="1050" spc="-15" dirty="0">
                <a:latin typeface="Times New Roman"/>
                <a:cs typeface="Times New Roman"/>
              </a:rPr>
              <a:t>к</a:t>
            </a:r>
            <a:r>
              <a:rPr sz="1050" spc="10" dirty="0">
                <a:latin typeface="Times New Roman"/>
                <a:cs typeface="Times New Roman"/>
              </a:rPr>
              <a:t>т</a:t>
            </a:r>
            <a:r>
              <a:rPr sz="1050" dirty="0">
                <a:latin typeface="Times New Roman"/>
                <a:cs typeface="Times New Roman"/>
              </a:rPr>
              <a:t>ронная </a:t>
            </a:r>
            <a:r>
              <a:rPr sz="1050" dirty="0" err="1">
                <a:latin typeface="Times New Roman"/>
                <a:cs typeface="Times New Roman"/>
              </a:rPr>
              <a:t>п</a:t>
            </a:r>
            <a:r>
              <a:rPr sz="1050" spc="-30" dirty="0" err="1">
                <a:latin typeface="Times New Roman"/>
                <a:cs typeface="Times New Roman"/>
              </a:rPr>
              <a:t>о</a:t>
            </a:r>
            <a:r>
              <a:rPr sz="1050" dirty="0" err="1">
                <a:latin typeface="Times New Roman"/>
                <a:cs typeface="Times New Roman"/>
              </a:rPr>
              <a:t>ч</a:t>
            </a:r>
            <a:r>
              <a:rPr sz="1050" spc="10" dirty="0" err="1">
                <a:latin typeface="Times New Roman"/>
                <a:cs typeface="Times New Roman"/>
              </a:rPr>
              <a:t>т</a:t>
            </a:r>
            <a:r>
              <a:rPr sz="1050" dirty="0" err="1">
                <a:latin typeface="Times New Roman"/>
                <a:cs typeface="Times New Roman"/>
              </a:rPr>
              <a:t>а</a:t>
            </a:r>
            <a:r>
              <a:rPr sz="1050" dirty="0" smtClean="0">
                <a:latin typeface="Times New Roman"/>
                <a:cs typeface="Times New Roman"/>
              </a:rPr>
              <a:t>:</a:t>
            </a:r>
            <a:r>
              <a:rPr lang="ru-RU" sz="1050" dirty="0" smtClean="0">
                <a:latin typeface="Times New Roman"/>
                <a:cs typeface="Times New Roman"/>
              </a:rPr>
              <a:t> </a:t>
            </a:r>
            <a:r>
              <a:rPr lang="en-US" sz="1100" u="sng" dirty="0" smtClean="0">
                <a:latin typeface="Times New Roman" panose="02020603050405020304" pitchFamily="18" charset="0"/>
                <a:cs typeface="Times New Roman" panose="02020603050405020304" pitchFamily="18" charset="0"/>
                <a:hlinkClick r:id="rId6"/>
              </a:rPr>
              <a:t>fondim86@cio-hmao.ru</a:t>
            </a:r>
            <a:endParaRPr lang="ru-RU" sz="11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2700" algn="just">
              <a:lnSpc>
                <a:spcPct val="100000"/>
              </a:lnSpc>
              <a:spcBef>
                <a:spcPts val="120"/>
              </a:spcBef>
            </a:pP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 учреждения: 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https</a:t>
            </a:r>
            <a:r>
              <a:rPr lang="en-US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://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cio-hmao.ru</a:t>
            </a:r>
            <a:endParaRPr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1" name="object 6"/>
          <p:cNvSpPr txBox="1"/>
          <p:nvPr/>
        </p:nvSpPr>
        <p:spPr>
          <a:xfrm>
            <a:off x="407188" y="931976"/>
            <a:ext cx="2882005" cy="189051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30000"/>
              </a:lnSpc>
            </a:pP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Порядок, способ подачи, форма заявления </a:t>
            </a:r>
            <a:r>
              <a:rPr lang="ru-RU" sz="1050" b="1" dirty="0">
                <a:latin typeface="Times New Roman"/>
                <a:cs typeface="Times New Roman"/>
              </a:rPr>
              <a:t>об исправлении ошибок, допущенных при определении кадастровой </a:t>
            </a:r>
            <a:r>
              <a:rPr lang="ru-RU" sz="1050" b="1" dirty="0" smtClean="0">
                <a:latin typeface="Times New Roman"/>
                <a:cs typeface="Times New Roman"/>
              </a:rPr>
              <a:t>стоимости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размещены на сайте БУ «Центр имущественных отношений»: </a:t>
            </a:r>
            <a:r>
              <a:rPr lang="en-US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cio-hmao.ru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 Определение кадастровой стоимости / Услуги/ Рассмотрение заявлений об исправлении ошибок, допущенных при определении кадастровой стоимости.</a:t>
            </a:r>
            <a:endParaRPr lang="ru-RU" sz="1050" b="1" dirty="0">
              <a:solidFill>
                <a:srgbClr val="008A3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2" name="object 6"/>
          <p:cNvSpPr txBox="1"/>
          <p:nvPr/>
        </p:nvSpPr>
        <p:spPr>
          <a:xfrm>
            <a:off x="320839" y="4107783"/>
            <a:ext cx="3042693" cy="1309333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188595" algn="just">
              <a:lnSpc>
                <a:spcPct val="130000"/>
              </a:lnSpc>
              <a:spcBef>
                <a:spcPts val="670"/>
              </a:spcBef>
            </a:pPr>
            <a:r>
              <a:rPr lang="ru-RU" sz="1050" b="1" dirty="0" smtClean="0">
                <a:latin typeface="Times New Roman"/>
                <a:cs typeface="Times New Roman"/>
              </a:rPr>
              <a:t>Консультацию по вопросам исправления ошибок, допущенных при определении кадастровой стоимости, можно </a:t>
            </a:r>
            <a:r>
              <a:rPr lang="ru-RU" sz="1050" b="1" dirty="0">
                <a:latin typeface="Times New Roman"/>
                <a:cs typeface="Times New Roman"/>
              </a:rPr>
              <a:t>получить </a:t>
            </a:r>
            <a:r>
              <a:rPr lang="ru-RU" sz="1050" b="1" dirty="0" smtClean="0">
                <a:latin typeface="Times New Roman"/>
                <a:cs typeface="Times New Roman"/>
              </a:rPr>
              <a:t>в БУ </a:t>
            </a:r>
            <a:r>
              <a:rPr lang="ru-RU" sz="1050" b="1" dirty="0">
                <a:latin typeface="Times New Roman"/>
                <a:cs typeface="Times New Roman"/>
              </a:rPr>
              <a:t>«Центр имущественных отношений» по телефону: 8 (3467) 37-89-84 доб. 1221 или </a:t>
            </a:r>
            <a:r>
              <a:rPr lang="ru-RU" sz="1050" b="1" dirty="0" smtClean="0">
                <a:latin typeface="Times New Roman"/>
                <a:cs typeface="Times New Roman"/>
              </a:rPr>
              <a:t>1222</a:t>
            </a:r>
          </a:p>
          <a:p>
            <a:pPr marL="12700" marR="188595" algn="just">
              <a:lnSpc>
                <a:spcPct val="100000"/>
              </a:lnSpc>
              <a:spcBef>
                <a:spcPts val="670"/>
              </a:spcBef>
            </a:pPr>
            <a:endParaRPr lang="ru-RU" sz="1100" b="1" dirty="0">
              <a:latin typeface="Times New Roman"/>
              <a:cs typeface="Times New Roman"/>
            </a:endParaRPr>
          </a:p>
        </p:txBody>
      </p:sp>
      <p:sp>
        <p:nvSpPr>
          <p:cNvPr id="34" name="object 53"/>
          <p:cNvSpPr/>
          <p:nvPr/>
        </p:nvSpPr>
        <p:spPr>
          <a:xfrm>
            <a:off x="415128" y="679686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5" name="object 53"/>
          <p:cNvSpPr/>
          <p:nvPr/>
        </p:nvSpPr>
        <p:spPr>
          <a:xfrm>
            <a:off x="320839" y="3428981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object 53"/>
          <p:cNvSpPr/>
          <p:nvPr/>
        </p:nvSpPr>
        <p:spPr>
          <a:xfrm>
            <a:off x="371772" y="319563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4" name="Прямоугольник 13"/>
          <p:cNvSpPr/>
          <p:nvPr/>
        </p:nvSpPr>
        <p:spPr>
          <a:xfrm>
            <a:off x="369085" y="7079974"/>
            <a:ext cx="2842260" cy="276225"/>
          </a:xfrm>
          <a:prstGeom prst="rect">
            <a:avLst/>
          </a:prstGeom>
          <a:solidFill>
            <a:srgbClr val="008A3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5" name="Прямоугольник 14"/>
          <p:cNvSpPr/>
          <p:nvPr/>
        </p:nvSpPr>
        <p:spPr>
          <a:xfrm>
            <a:off x="7554997" y="7075810"/>
            <a:ext cx="2866071" cy="276225"/>
          </a:xfrm>
          <a:prstGeom prst="rect">
            <a:avLst/>
          </a:prstGeom>
          <a:solidFill>
            <a:srgbClr val="008A3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object 53"/>
          <p:cNvSpPr/>
          <p:nvPr/>
        </p:nvSpPr>
        <p:spPr>
          <a:xfrm>
            <a:off x="3986237" y="253912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object 53"/>
          <p:cNvSpPr/>
          <p:nvPr/>
        </p:nvSpPr>
        <p:spPr>
          <a:xfrm>
            <a:off x="7560617" y="273150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3" name="object 53"/>
          <p:cNvSpPr/>
          <p:nvPr/>
        </p:nvSpPr>
        <p:spPr>
          <a:xfrm>
            <a:off x="3976120" y="5548476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solidFill>
            <a:srgbClr val="0070C0"/>
          </a:solidFill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>
              <a:solidFill>
                <a:srgbClr val="0070C0"/>
              </a:solidFill>
            </a:endParaRPr>
          </a:p>
        </p:txBody>
      </p:sp>
      <p:sp>
        <p:nvSpPr>
          <p:cNvPr id="21" name="Прямоугольник 20"/>
          <p:cNvSpPr/>
          <p:nvPr/>
        </p:nvSpPr>
        <p:spPr>
          <a:xfrm>
            <a:off x="3961764" y="7075809"/>
            <a:ext cx="2938524" cy="276225"/>
          </a:xfrm>
          <a:prstGeom prst="rect">
            <a:avLst/>
          </a:prstGeom>
          <a:solidFill>
            <a:srgbClr val="008A3E"/>
          </a:solidFill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2" name="Прямоугольник 21"/>
          <p:cNvSpPr/>
          <p:nvPr/>
        </p:nvSpPr>
        <p:spPr>
          <a:xfrm>
            <a:off x="277603" y="2003932"/>
            <a:ext cx="3053010" cy="187487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lang="ru-RU" sz="1050" b="1" dirty="0" smtClean="0">
                <a:latin typeface="Times New Roman"/>
                <a:cs typeface="Times New Roman"/>
              </a:rPr>
              <a:t>Ошибками, допущенными при определении кадастровой стоимости, являются:</a:t>
            </a:r>
          </a:p>
          <a:p>
            <a:pPr marL="12700" marR="5080" algn="just">
              <a:lnSpc>
                <a:spcPct val="100000"/>
              </a:lnSpc>
              <a:spcBef>
                <a:spcPts val="575"/>
              </a:spcBef>
              <a:buClr>
                <a:srgbClr val="0080C0"/>
              </a:buClr>
              <a:tabLst>
                <a:tab pos="88900" algn="l"/>
              </a:tabLst>
            </a:pPr>
            <a:r>
              <a:rPr lang="ru-RU" sz="1050" dirty="0" smtClean="0">
                <a:latin typeface="Times New Roman"/>
                <a:cs typeface="Times New Roman"/>
              </a:rPr>
              <a:t>- несоответствие </a:t>
            </a:r>
            <a:r>
              <a:rPr lang="ru-RU" sz="1050" dirty="0">
                <a:latin typeface="Times New Roman"/>
                <a:cs typeface="Times New Roman"/>
              </a:rPr>
              <a:t>определения кадастровой стоимости положениям методических указаний о государственной кадастровой оценке</a:t>
            </a:r>
            <a:r>
              <a:rPr lang="ru-RU" sz="1050" dirty="0" smtClean="0">
                <a:latin typeface="Times New Roman"/>
                <a:cs typeface="Times New Roman"/>
              </a:rPr>
              <a:t>;</a:t>
            </a:r>
            <a:endParaRPr lang="ru-RU"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Clr>
                <a:srgbClr val="0080C0"/>
              </a:buClr>
              <a:tabLst>
                <a:tab pos="88900" algn="l"/>
              </a:tabLst>
            </a:pPr>
            <a:r>
              <a:rPr lang="ru-RU" sz="1050" dirty="0" smtClean="0">
                <a:latin typeface="Times New Roman"/>
                <a:cs typeface="Times New Roman"/>
              </a:rPr>
              <a:t>- описка</a:t>
            </a:r>
            <a:r>
              <a:rPr lang="ru-RU" sz="1050" dirty="0">
                <a:latin typeface="Times New Roman"/>
                <a:cs typeface="Times New Roman"/>
              </a:rPr>
              <a:t>, опечатка, арифметическая ошибка или иная ошибка, повлиявшие на величину кадастровой стоимости одного или нескольких объектов недвижимости</a:t>
            </a:r>
            <a:r>
              <a:rPr lang="ru-RU" sz="1050" dirty="0" smtClean="0">
                <a:latin typeface="Times New Roman"/>
                <a:cs typeface="Times New Roman"/>
              </a:rPr>
              <a:t>.       </a:t>
            </a:r>
            <a:endParaRPr lang="ru-RU" sz="1050" dirty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endParaRPr lang="ru-RU" sz="1050" b="1" dirty="0" smtClean="0">
              <a:latin typeface="Times New Roman"/>
              <a:cs typeface="Times New Roman"/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77603" y="3586651"/>
            <a:ext cx="3053010" cy="1797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lnSpc>
                <a:spcPct val="100000"/>
              </a:lnSpc>
              <a:buClr>
                <a:srgbClr val="0080C0"/>
              </a:buClr>
              <a:tabLst>
                <a:tab pos="88900" algn="l"/>
              </a:tabLst>
            </a:pPr>
            <a:r>
              <a:rPr lang="ru-RU" sz="1050" dirty="0" smtClean="0">
                <a:latin typeface="Times New Roman"/>
                <a:cs typeface="Times New Roman"/>
              </a:rPr>
              <a:t>Ошибки</a:t>
            </a:r>
            <a:r>
              <a:rPr lang="ru-RU" sz="1050" dirty="0">
                <a:latin typeface="Times New Roman"/>
                <a:cs typeface="Times New Roman"/>
              </a:rPr>
              <a:t>, допущенные при определении кадастровой стоимости, повлиявшие на величину кадастровой стоимости одного объекта недвижимости, считаются единичными. </a:t>
            </a:r>
          </a:p>
          <a:p>
            <a:pPr marL="12700" marR="5080" algn="just">
              <a:lnSpc>
                <a:spcPct val="100000"/>
              </a:lnSpc>
              <a:buClr>
                <a:srgbClr val="0080C0"/>
              </a:buClr>
              <a:tabLst>
                <a:tab pos="88900" algn="l"/>
              </a:tabLst>
            </a:pPr>
            <a:endParaRPr lang="ru-RU" sz="1050" dirty="0">
              <a:latin typeface="Times New Roman"/>
              <a:cs typeface="Times New Roman"/>
            </a:endParaRPr>
          </a:p>
          <a:p>
            <a:pPr marL="12700" marR="5080" algn="just">
              <a:lnSpc>
                <a:spcPct val="100000"/>
              </a:lnSpc>
              <a:buClr>
                <a:srgbClr val="0080C0"/>
              </a:buClr>
              <a:tabLst>
                <a:tab pos="88900" algn="l"/>
              </a:tabLst>
            </a:pPr>
            <a:r>
              <a:rPr lang="ru-RU" sz="1050" dirty="0">
                <a:latin typeface="Times New Roman"/>
                <a:cs typeface="Times New Roman"/>
              </a:rPr>
              <a:t>Ошибки, допущенные при определении кадастровой стоимости, повлиявшие на величину кадастровой стоимости нескольких объектов недвижимости, считаются системными.</a:t>
            </a: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endParaRPr lang="ru-RU" sz="1050" b="1" dirty="0" smtClean="0">
              <a:latin typeface="Times New Roman"/>
              <a:cs typeface="Times New Roman"/>
            </a:endParaRPr>
          </a:p>
        </p:txBody>
      </p:sp>
      <p:sp>
        <p:nvSpPr>
          <p:cNvPr id="25" name="object 53"/>
          <p:cNvSpPr/>
          <p:nvPr/>
        </p:nvSpPr>
        <p:spPr>
          <a:xfrm>
            <a:off x="395263" y="5463575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6" name="Прямоугольник 25"/>
          <p:cNvSpPr/>
          <p:nvPr/>
        </p:nvSpPr>
        <p:spPr>
          <a:xfrm>
            <a:off x="296468" y="5619728"/>
            <a:ext cx="3053010" cy="16363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</a:pPr>
            <a:r>
              <a:rPr lang="ru-RU" sz="1050" b="1" dirty="0" smtClean="0">
                <a:latin typeface="Times New Roman"/>
                <a:cs typeface="Times New Roman"/>
              </a:rPr>
              <a:t>Круг заявителей:</a:t>
            </a:r>
          </a:p>
          <a:p>
            <a:pPr marL="12700" algn="just">
              <a:lnSpc>
                <a:spcPct val="100000"/>
              </a:lnSpc>
            </a:pPr>
            <a:endParaRPr lang="ru-RU" sz="1050" b="1" dirty="0" smtClean="0">
              <a:latin typeface="Times New Roman"/>
              <a:cs typeface="Times New Roman"/>
            </a:endParaRPr>
          </a:p>
          <a:p>
            <a:pPr marL="12700" algn="just">
              <a:lnSpc>
                <a:spcPct val="100000"/>
              </a:lnSpc>
            </a:pPr>
            <a:r>
              <a:rPr lang="ru-RU" sz="1050" dirty="0" smtClean="0">
                <a:latin typeface="Times New Roman"/>
                <a:cs typeface="Times New Roman"/>
              </a:rPr>
              <a:t>С </a:t>
            </a:r>
            <a:r>
              <a:rPr lang="ru-RU" sz="1050" dirty="0">
                <a:latin typeface="Times New Roman"/>
                <a:cs typeface="Times New Roman"/>
              </a:rPr>
              <a:t>заявлением об исправлении ошибок, допущенных при определении кадастровой стоимости, вправе </a:t>
            </a:r>
            <a:r>
              <a:rPr lang="ru-RU" sz="1050" dirty="0" smtClean="0">
                <a:latin typeface="Times New Roman"/>
                <a:cs typeface="Times New Roman"/>
              </a:rPr>
              <a:t>обратиться </a:t>
            </a:r>
            <a:r>
              <a:rPr lang="ru-RU" sz="1050" dirty="0">
                <a:latin typeface="Times New Roman"/>
                <a:cs typeface="Times New Roman"/>
              </a:rPr>
              <a:t>любые юридические и физические лица, а также органы государственной власти и органы местного самоуправления.</a:t>
            </a: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endParaRPr lang="ru-RU" sz="1050" b="1" dirty="0" smtClean="0">
              <a:latin typeface="Times New Roman"/>
              <a:cs typeface="Times New Roman"/>
            </a:endParaRPr>
          </a:p>
        </p:txBody>
      </p:sp>
      <p:sp>
        <p:nvSpPr>
          <p:cNvPr id="27" name="object 53"/>
          <p:cNvSpPr/>
          <p:nvPr/>
        </p:nvSpPr>
        <p:spPr>
          <a:xfrm>
            <a:off x="366087" y="1825944"/>
            <a:ext cx="931863" cy="82975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8" name="Прямоугольник 27"/>
          <p:cNvSpPr/>
          <p:nvPr/>
        </p:nvSpPr>
        <p:spPr>
          <a:xfrm>
            <a:off x="277603" y="499530"/>
            <a:ext cx="3053010" cy="12234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5080" algn="just">
              <a:lnSpc>
                <a:spcPct val="100000"/>
              </a:lnSpc>
              <a:buClr>
                <a:srgbClr val="0080C0"/>
              </a:buClr>
              <a:tabLst>
                <a:tab pos="88900" algn="l"/>
              </a:tabLst>
            </a:pPr>
            <a:r>
              <a:rPr lang="ru-RU" sz="1050" b="1" dirty="0" smtClean="0">
                <a:latin typeface="Times New Roman"/>
                <a:cs typeface="Times New Roman"/>
              </a:rPr>
              <a:t>Заявление об исправлении ошибок, допущенных при определении кадастровой стоимости, может быть подано в течение пяти лет со дня внесения в Единый государственный реестр недвижимости сведений о соответствующей кадастровой стоимости.</a:t>
            </a:r>
          </a:p>
        </p:txBody>
      </p:sp>
      <p:sp>
        <p:nvSpPr>
          <p:cNvPr id="29" name="object 6"/>
          <p:cNvSpPr txBox="1"/>
          <p:nvPr/>
        </p:nvSpPr>
        <p:spPr>
          <a:xfrm>
            <a:off x="4005296" y="505963"/>
            <a:ext cx="2880639" cy="210057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sz="1050" b="1" dirty="0">
                <a:latin typeface="Times New Roman"/>
                <a:cs typeface="Times New Roman"/>
              </a:rPr>
              <a:t>об исправлении ошибок, допущенных при определении кадастровой стоимости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должно соответствовать форме заявления, утвержденной приказом </a:t>
            </a:r>
            <a:r>
              <a:rPr lang="ru-RU" sz="1050" b="1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Росреестра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от 6 августа 2020 года №П/0286.</a:t>
            </a:r>
          </a:p>
          <a:p>
            <a:pPr algn="just"/>
            <a:r>
              <a:rPr lang="ru-RU" sz="1050" dirty="0" smtClean="0">
                <a:latin typeface="Times New Roman"/>
                <a:cs typeface="Times New Roman"/>
              </a:rPr>
              <a:t>Форма </a:t>
            </a:r>
            <a:r>
              <a:rPr lang="ru-RU" sz="1050" dirty="0">
                <a:latin typeface="Times New Roman"/>
                <a:cs typeface="Times New Roman"/>
              </a:rPr>
              <a:t>заявления об исправлении ошибок, допущенных при определении кадастровой </a:t>
            </a:r>
            <a:r>
              <a:rPr lang="ru-RU" sz="1050" dirty="0" smtClean="0">
                <a:latin typeface="Times New Roman"/>
                <a:cs typeface="Times New Roman"/>
              </a:rPr>
              <a:t>стоимости, размещена на сайте БУ «Центр имущественных отношений»: cio-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hmao.ru/ </a:t>
            </a:r>
            <a:r>
              <a:rPr lang="ru-RU" sz="1050" spc="1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spc="-4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кадастровой</a:t>
            </a:r>
            <a:r>
              <a:rPr lang="ru-RU" sz="1050" spc="-2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1050" spc="-25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стоимости / Услуги/ Рассмотрение заявлений об исправлении ошибок, допущенных при определении кадастровой стоимости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" name="Прямоугольник 29"/>
          <p:cNvSpPr/>
          <p:nvPr/>
        </p:nvSpPr>
        <p:spPr>
          <a:xfrm>
            <a:off x="3901414" y="2646184"/>
            <a:ext cx="3109228" cy="27853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lang="ru-RU" sz="1050" b="1" dirty="0" smtClean="0">
                <a:latin typeface="Times New Roman"/>
                <a:cs typeface="Times New Roman"/>
              </a:rPr>
              <a:t>Заявление должно содержать:</a:t>
            </a:r>
          </a:p>
          <a:p>
            <a:pPr marL="12700" algn="just">
              <a:spcBef>
                <a:spcPts val="700"/>
              </a:spcBef>
            </a:pPr>
            <a:r>
              <a:rPr lang="ru-RU" sz="1050" dirty="0" smtClean="0">
                <a:latin typeface="Times New Roman"/>
                <a:cs typeface="Times New Roman"/>
              </a:rPr>
              <a:t>- фамилию</a:t>
            </a:r>
            <a:r>
              <a:rPr lang="ru-RU" sz="1050" dirty="0">
                <a:latin typeface="Times New Roman"/>
                <a:cs typeface="Times New Roman"/>
              </a:rPr>
              <a:t>, имя и отчество (последнее - при наличии) физического лица, полное наименование юридического лица, номер телефона для связи с заявителем, почтовый адрес и адрес электронной почты (при наличии);</a:t>
            </a:r>
          </a:p>
          <a:p>
            <a:pPr marL="12700" algn="just">
              <a:spcBef>
                <a:spcPts val="700"/>
              </a:spcBef>
            </a:pPr>
            <a:r>
              <a:rPr lang="ru-RU" sz="1050" dirty="0" smtClean="0">
                <a:latin typeface="Times New Roman"/>
                <a:cs typeface="Times New Roman"/>
              </a:rPr>
              <a:t>- кадастровый </a:t>
            </a:r>
            <a:r>
              <a:rPr lang="ru-RU" sz="1050" dirty="0">
                <a:latin typeface="Times New Roman"/>
                <a:cs typeface="Times New Roman"/>
              </a:rPr>
              <a:t>номер объекта недвижимости (объектов недвижимости);</a:t>
            </a:r>
          </a:p>
          <a:p>
            <a:pPr marL="12700" algn="just">
              <a:spcBef>
                <a:spcPts val="700"/>
              </a:spcBef>
            </a:pPr>
            <a:r>
              <a:rPr lang="ru-RU" sz="1050" dirty="0" smtClean="0">
                <a:latin typeface="Times New Roman"/>
                <a:cs typeface="Times New Roman"/>
              </a:rPr>
              <a:t>- указание </a:t>
            </a:r>
            <a:r>
              <a:rPr lang="ru-RU" sz="1050" dirty="0">
                <a:latin typeface="Times New Roman"/>
                <a:cs typeface="Times New Roman"/>
              </a:rPr>
              <a:t>на содержание ошибок, допущенных при определении кадастровой стоимости, с указанием (при необходимости) номеров страниц (разделов) отчета, на которых находятся такие ошибки, а также обоснование отнесения соответствующих сведений, указанных в отчете, к ошибочным сведениям</a:t>
            </a:r>
            <a:r>
              <a:rPr lang="ru-RU" sz="1050" dirty="0" smtClean="0">
                <a:latin typeface="Times New Roman"/>
                <a:cs typeface="Times New Roman"/>
              </a:rPr>
              <a:t>.</a:t>
            </a:r>
            <a:endParaRPr lang="ru-RU" sz="1050" b="1" dirty="0" smtClean="0">
              <a:latin typeface="Times New Roman"/>
              <a:cs typeface="Times New Roman"/>
            </a:endParaRPr>
          </a:p>
        </p:txBody>
      </p:sp>
      <p:sp>
        <p:nvSpPr>
          <p:cNvPr id="31" name="object 6"/>
          <p:cNvSpPr txBox="1"/>
          <p:nvPr/>
        </p:nvSpPr>
        <p:spPr>
          <a:xfrm>
            <a:off x="3976119" y="5788956"/>
            <a:ext cx="2909815" cy="1059264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Документы, прилагаемые к заявлению:</a:t>
            </a:r>
          </a:p>
          <a:p>
            <a:pPr marL="12700" algn="just">
              <a:lnSpc>
                <a:spcPct val="100000"/>
              </a:lnSpc>
              <a:spcBef>
                <a:spcPts val="700"/>
              </a:spcBef>
            </a:pPr>
            <a:r>
              <a:rPr lang="ru-RU" sz="1050" dirty="0">
                <a:latin typeface="Times New Roman"/>
                <a:cs typeface="Times New Roman"/>
              </a:rPr>
              <a:t>К заявлению об исправлении ошибок, допущенных при определении кадастровой стоимости, </a:t>
            </a:r>
            <a:r>
              <a:rPr lang="ru-RU" sz="1050" b="1" dirty="0">
                <a:latin typeface="Times New Roman"/>
                <a:cs typeface="Times New Roman"/>
              </a:rPr>
              <a:t>по желанию </a:t>
            </a:r>
            <a:r>
              <a:rPr lang="ru-RU" sz="1050" dirty="0">
                <a:latin typeface="Times New Roman"/>
                <a:cs typeface="Times New Roman"/>
              </a:rPr>
              <a:t>заявителя могут быть приложены документы, подтверждающие наличие указанных </a:t>
            </a:r>
            <a:r>
              <a:rPr lang="ru-RU" sz="1050" dirty="0" smtClean="0">
                <a:latin typeface="Times New Roman"/>
                <a:cs typeface="Times New Roman"/>
              </a:rPr>
              <a:t>ошибок</a:t>
            </a:r>
            <a:r>
              <a:rPr lang="ru-RU" sz="1050" dirty="0">
                <a:latin typeface="Times New Roman"/>
                <a:cs typeface="Times New Roman"/>
              </a:rPr>
              <a:t>.</a:t>
            </a:r>
          </a:p>
        </p:txBody>
      </p:sp>
      <p:sp>
        <p:nvSpPr>
          <p:cNvPr id="32" name="object 6"/>
          <p:cNvSpPr txBox="1"/>
          <p:nvPr/>
        </p:nvSpPr>
        <p:spPr>
          <a:xfrm>
            <a:off x="7560617" y="505963"/>
            <a:ext cx="2842260" cy="307007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Способы направления 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заявления: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лично в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 (г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Ханты-Мансийск, ул. Коминтерна,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д. 23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31 с 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пн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-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пт. с 9:00 до 17:00,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перерыв с 13:00 до 14:00);</a:t>
            </a: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многофункциональные центры Ханты-Мансийского автономного округа - Югры;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 регистрируемым почтовым отправлением с уведомлением о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вручении на адрес БУ «Центр имущественных отношений»: 628012, г. Ханты-Мансийск, ул. Коминтерна, д. 23, </a:t>
            </a:r>
            <a:r>
              <a:rPr lang="ru-RU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каб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31;</a:t>
            </a: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на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электронный адрес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отношений»: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fondim86@cio-hmao.ru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 посредством Портала государственных и муниципальных услуг (функций) Ханты-Мансийского автономного округа – Югры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http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//86.gosuslugi.ru/</a:t>
            </a:r>
            <a:r>
              <a:rPr lang="en-US" sz="105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pgu</a:t>
            </a:r>
            <a:r>
              <a:rPr lang="en-US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/.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4" name="object 2"/>
          <p:cNvSpPr txBox="1"/>
          <p:nvPr/>
        </p:nvSpPr>
        <p:spPr>
          <a:xfrm>
            <a:off x="7558976" y="3717699"/>
            <a:ext cx="2862093" cy="193899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Результат рассмотрения заявления </a:t>
            </a:r>
            <a:r>
              <a:rPr lang="ru-RU" sz="1050" b="1" dirty="0">
                <a:latin typeface="Times New Roman"/>
                <a:cs typeface="Times New Roman"/>
              </a:rPr>
              <a:t>об исправлении ошибок, допущенных при определении кадастровой </a:t>
            </a:r>
            <a:r>
              <a:rPr lang="ru-RU" sz="1050" b="1" dirty="0" smtClean="0">
                <a:latin typeface="Times New Roman"/>
                <a:cs typeface="Times New Roman"/>
              </a:rPr>
              <a:t>стоимости, принятие одного из следующих решений</a:t>
            </a:r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endParaRPr lang="ru-RU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1) об удовлетворении заявления и необходимости пересчета кадастровой стоимости в связи с наличием ошибок, допущенных при определении кадастровой стоимости; </a:t>
            </a:r>
          </a:p>
          <a:p>
            <a:pPr algn="just"/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 отказе в пересчете кадастровой стоимости, если наличие ошибок, допущенных при определении кадастровой стоимости, не выявлено.</a:t>
            </a:r>
            <a:endParaRPr lang="ru-RU" sz="1050" dirty="0" smtClean="0">
              <a:solidFill>
                <a:srgbClr val="008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5" name="object 53"/>
          <p:cNvSpPr/>
          <p:nvPr/>
        </p:nvSpPr>
        <p:spPr>
          <a:xfrm>
            <a:off x="7560617" y="3521642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6" name="object 53"/>
          <p:cNvSpPr/>
          <p:nvPr/>
        </p:nvSpPr>
        <p:spPr>
          <a:xfrm>
            <a:off x="7560617" y="5771739"/>
            <a:ext cx="931863" cy="81009"/>
          </a:xfrm>
          <a:custGeom>
            <a:avLst/>
            <a:gdLst/>
            <a:ahLst/>
            <a:cxnLst/>
            <a:rect l="l" t="t" r="r" b="b"/>
            <a:pathLst>
              <a:path w="1035050" h="198754">
                <a:moveTo>
                  <a:pt x="0" y="198471"/>
                </a:moveTo>
                <a:lnTo>
                  <a:pt x="529280" y="0"/>
                </a:lnTo>
                <a:lnTo>
                  <a:pt x="1034484" y="175989"/>
                </a:lnTo>
              </a:path>
            </a:pathLst>
          </a:custGeom>
          <a:ln w="121445">
            <a:solidFill>
              <a:srgbClr val="00B050"/>
            </a:solidFill>
          </a:ln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8" name="object 2"/>
          <p:cNvSpPr txBox="1"/>
          <p:nvPr/>
        </p:nvSpPr>
        <p:spPr>
          <a:xfrm>
            <a:off x="7558976" y="5967796"/>
            <a:ext cx="2862093" cy="1131079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/>
            <a:r>
              <a:rPr lang="ru-RU" sz="105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Срок рассмотрения заявления:</a:t>
            </a:r>
          </a:p>
          <a:p>
            <a:pPr algn="just"/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БУ «Центр имущественных отношений» рассматривает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заявление </a:t>
            </a:r>
            <a:r>
              <a:rPr lang="ru-RU" sz="1050" dirty="0" smtClean="0">
                <a:latin typeface="Times New Roman"/>
                <a:cs typeface="Times New Roman"/>
              </a:rPr>
              <a:t>об </a:t>
            </a:r>
            <a:r>
              <a:rPr lang="ru-RU" sz="1050" dirty="0">
                <a:latin typeface="Times New Roman"/>
                <a:cs typeface="Times New Roman"/>
              </a:rPr>
              <a:t>исправлении ошибок, допущенных при определении кадастровой </a:t>
            </a:r>
            <a:r>
              <a:rPr lang="ru-RU" sz="1050" dirty="0" smtClean="0">
                <a:latin typeface="Times New Roman"/>
                <a:cs typeface="Times New Roman"/>
              </a:rPr>
              <a:t>стоимости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течение </a:t>
            </a:r>
            <a:r>
              <a:rPr lang="ru-RU" sz="105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тридцати календарных </a:t>
            </a:r>
            <a:r>
              <a:rPr lang="ru-RU" sz="10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дней со дня его поступления.</a:t>
            </a:r>
          </a:p>
          <a:p>
            <a:pPr algn="just"/>
            <a:endParaRPr lang="ru-RU" sz="1050" dirty="0" smtClean="0">
              <a:solidFill>
                <a:srgbClr val="0080C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1C7ABC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851</TotalTime>
  <Words>643</Words>
  <Application>Microsoft Office PowerPoint</Application>
  <PresentationFormat>Произвольный</PresentationFormat>
  <Paragraphs>47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6" baseType="lpstr">
      <vt:lpstr>Calibri</vt:lpstr>
      <vt:lpstr>Segoe UI</vt:lpstr>
      <vt:lpstr>Times New Roman</vt:lpstr>
      <vt:lpstr>Office Theme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Буклет ЦИО - ХМАО.cdr</dc:title>
  <dc:creator>user</dc:creator>
  <cp:lastModifiedBy>Сорока Екатерина Валерьевна</cp:lastModifiedBy>
  <cp:revision>123</cp:revision>
  <dcterms:created xsi:type="dcterms:W3CDTF">2019-12-04T10:03:41Z</dcterms:created>
  <dcterms:modified xsi:type="dcterms:W3CDTF">2022-12-21T04:17:13Z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2019-07-30T00:00:00Z</vt:filetime>
  </property>
  <property fmtid="{D5CDD505-2E9C-101B-9397-08002B2CF9AE}" pid="3" name="LastSaved">
    <vt:filetime>2019-12-04T00:00:00Z</vt:filetime>
  </property>
</Properties>
</file>