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795000" cy="7562850"/>
  <p:notesSz cx="107950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00" autoAdjust="0"/>
  </p:normalViewPr>
  <p:slideViewPr>
    <p:cSldViewPr>
      <p:cViewPr varScale="1">
        <p:scale>
          <a:sx n="95" d="100"/>
          <a:sy n="95" d="100"/>
        </p:scale>
        <p:origin x="1572" y="9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3811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885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5436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101" y="2344483"/>
            <a:ext cx="9181147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0202" y="4235196"/>
            <a:ext cx="7560944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067" y="1739455"/>
            <a:ext cx="4698587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2695" y="1739455"/>
            <a:ext cx="4698587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-3176" y="0"/>
            <a:ext cx="10806351" cy="756924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1" y="0"/>
            <a:ext cx="3601720" cy="7560309"/>
          </a:xfrm>
          <a:custGeom>
            <a:avLst/>
            <a:gdLst/>
            <a:ahLst/>
            <a:cxnLst/>
            <a:rect l="l" t="t" r="r" b="b"/>
            <a:pathLst>
              <a:path w="3601720" h="7560309">
                <a:moveTo>
                  <a:pt x="0" y="7562391"/>
                </a:moveTo>
                <a:lnTo>
                  <a:pt x="3601377" y="7562391"/>
                </a:lnTo>
                <a:lnTo>
                  <a:pt x="3601377" y="2405"/>
                </a:lnTo>
                <a:lnTo>
                  <a:pt x="0" y="2405"/>
                </a:lnTo>
                <a:lnTo>
                  <a:pt x="0" y="7562391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0067" y="302513"/>
            <a:ext cx="9721214" cy="121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067" y="1739455"/>
            <a:ext cx="9721214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2459" y="7033450"/>
            <a:ext cx="3456431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067" y="7033450"/>
            <a:ext cx="248431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76972" y="7033450"/>
            <a:ext cx="248431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fondim86@cio-hmao.ru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 flipH="1">
            <a:off x="3644900" y="0"/>
            <a:ext cx="3566050" cy="7562850"/>
          </a:xfrm>
          <a:custGeom>
            <a:avLst/>
            <a:gdLst/>
            <a:ahLst/>
            <a:cxnLst/>
            <a:rect l="l" t="t" r="r" b="b"/>
            <a:pathLst>
              <a:path w="3601720" h="7560309">
                <a:moveTo>
                  <a:pt x="3601377" y="7559989"/>
                </a:moveTo>
                <a:lnTo>
                  <a:pt x="3601377" y="0"/>
                </a:lnTo>
                <a:lnTo>
                  <a:pt x="0" y="0"/>
                </a:lnTo>
                <a:lnTo>
                  <a:pt x="0" y="7559989"/>
                </a:lnTo>
                <a:lnTo>
                  <a:pt x="3601377" y="7559989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960469" y="720191"/>
            <a:ext cx="227977" cy="2280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520700" y="3546202"/>
            <a:ext cx="9783095" cy="4579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1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6894830" marR="5080">
              <a:lnSpc>
                <a:spcPct val="110800"/>
              </a:lnSpc>
              <a:tabLst>
                <a:tab pos="8338184" algn="l"/>
                <a:tab pos="8723630" algn="l"/>
              </a:tabLst>
            </a:pPr>
            <a:r>
              <a:rPr sz="1600" dirty="0">
                <a:solidFill>
                  <a:srgbClr val="008000"/>
                </a:solidFill>
                <a:latin typeface="Segoe UI"/>
                <a:cs typeface="Segoe UI"/>
              </a:rPr>
              <a:t>	</a:t>
            </a:r>
            <a:endParaRPr sz="1600" dirty="0">
              <a:latin typeface="Segoe UI"/>
              <a:cs typeface="Segoe U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486121" y="5280381"/>
            <a:ext cx="3101861" cy="7309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</a:pPr>
            <a:r>
              <a:rPr lang="ru-RU" sz="1600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СПРАВЕДЛИВАЯ КАДАСТРОВАЯ СТОИМОСТЬ – </a:t>
            </a:r>
            <a:br>
              <a:rPr lang="ru-RU" sz="1600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СПРАВЕДЛИВЫЙ НАЛОГ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442299" y="1971111"/>
            <a:ext cx="3002456" cy="18927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0800"/>
              </a:lnSpc>
            </a:pPr>
            <a:endParaRPr lang="ru-RU" sz="1600" dirty="0">
              <a:solidFill>
                <a:srgbClr val="1C7ABC"/>
              </a:solidFill>
              <a:latin typeface="Segoe UI"/>
              <a:cs typeface="Segoe UI"/>
            </a:endParaRPr>
          </a:p>
          <a:p>
            <a:pPr marL="12700" marR="5080">
              <a:lnSpc>
                <a:spcPct val="110800"/>
              </a:lnSpc>
            </a:pPr>
            <a:endParaRPr lang="ru-RU" sz="1600" dirty="0" smtClean="0">
              <a:solidFill>
                <a:srgbClr val="1C7A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0800"/>
              </a:lnSpc>
            </a:pPr>
            <a:r>
              <a:rPr lang="ru-RU" sz="1600" dirty="0" smtClean="0">
                <a:solidFill>
                  <a:srgbClr val="1C7A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ПОДАТЬ ОБРАЩЕНИЕ О ПРЕДОСТАВЛЕНИИ РАЗЪЯСНЕНИЙ, СВЯЗАННЫХ С ОПРЕДЕЛЕНИЕМ КАДАСТРОВОЙ СТОИМОСТИ?</a:t>
            </a:r>
            <a:endParaRPr sz="1600" dirty="0">
              <a:solidFill>
                <a:srgbClr val="1C7A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313250" y="694691"/>
            <a:ext cx="2229485" cy="717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0800"/>
              </a:lnSpc>
            </a:pPr>
            <a:r>
              <a:rPr sz="1400" spc="-20" dirty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К</a:t>
            </a:r>
            <a:r>
              <a:rPr sz="1400" dirty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онтактная информация БУ «Центр имущественных </a:t>
            </a:r>
            <a:r>
              <a:rPr sz="1400" spc="-30" dirty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о</a:t>
            </a:r>
            <a:r>
              <a:rPr sz="1400" dirty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тношений»</a:t>
            </a:r>
          </a:p>
        </p:txBody>
      </p:sp>
      <p:sp>
        <p:nvSpPr>
          <p:cNvPr id="58" name="object 58"/>
          <p:cNvSpPr/>
          <p:nvPr/>
        </p:nvSpPr>
        <p:spPr>
          <a:xfrm>
            <a:off x="4034506" y="8626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1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034538" y="771277"/>
            <a:ext cx="69850" cy="124460"/>
          </a:xfrm>
          <a:custGeom>
            <a:avLst/>
            <a:gdLst/>
            <a:ahLst/>
            <a:cxnLst/>
            <a:rect l="l" t="t" r="r" b="b"/>
            <a:pathLst>
              <a:path w="69850" h="124459">
                <a:moveTo>
                  <a:pt x="28045" y="0"/>
                </a:moveTo>
                <a:lnTo>
                  <a:pt x="14092" y="3530"/>
                </a:lnTo>
                <a:lnTo>
                  <a:pt x="4153" y="12863"/>
                </a:lnTo>
                <a:lnTo>
                  <a:pt x="0" y="26078"/>
                </a:lnTo>
                <a:lnTo>
                  <a:pt x="46" y="92104"/>
                </a:lnTo>
                <a:lnTo>
                  <a:pt x="3354" y="105858"/>
                </a:lnTo>
                <a:lnTo>
                  <a:pt x="11515" y="116862"/>
                </a:lnTo>
                <a:lnTo>
                  <a:pt x="23327" y="123896"/>
                </a:lnTo>
                <a:lnTo>
                  <a:pt x="41018" y="122881"/>
                </a:lnTo>
                <a:lnTo>
                  <a:pt x="51931" y="118811"/>
                </a:lnTo>
                <a:lnTo>
                  <a:pt x="36054" y="118811"/>
                </a:lnTo>
                <a:lnTo>
                  <a:pt x="21916" y="115410"/>
                </a:lnTo>
                <a:lnTo>
                  <a:pt x="11732" y="106368"/>
                </a:lnTo>
                <a:lnTo>
                  <a:pt x="7108" y="93506"/>
                </a:lnTo>
                <a:lnTo>
                  <a:pt x="6980" y="27359"/>
                </a:lnTo>
                <a:lnTo>
                  <a:pt x="11707" y="14335"/>
                </a:lnTo>
                <a:lnTo>
                  <a:pt x="23471" y="7370"/>
                </a:lnTo>
                <a:lnTo>
                  <a:pt x="44865" y="7370"/>
                </a:lnTo>
                <a:lnTo>
                  <a:pt x="41529" y="3953"/>
                </a:lnTo>
                <a:lnTo>
                  <a:pt x="28045" y="0"/>
                </a:lnTo>
                <a:close/>
              </a:path>
              <a:path w="69850" h="124459">
                <a:moveTo>
                  <a:pt x="62708" y="34814"/>
                </a:moveTo>
                <a:lnTo>
                  <a:pt x="62606" y="91596"/>
                </a:lnTo>
                <a:lnTo>
                  <a:pt x="58958" y="104874"/>
                </a:lnTo>
                <a:lnTo>
                  <a:pt x="49422" y="114686"/>
                </a:lnTo>
                <a:lnTo>
                  <a:pt x="36054" y="118811"/>
                </a:lnTo>
                <a:lnTo>
                  <a:pt x="51931" y="118811"/>
                </a:lnTo>
                <a:lnTo>
                  <a:pt x="69731" y="34979"/>
                </a:lnTo>
                <a:lnTo>
                  <a:pt x="62708" y="34814"/>
                </a:lnTo>
                <a:close/>
              </a:path>
              <a:path w="69850" h="124459">
                <a:moveTo>
                  <a:pt x="22932" y="35131"/>
                </a:moveTo>
                <a:lnTo>
                  <a:pt x="15947" y="35131"/>
                </a:lnTo>
                <a:lnTo>
                  <a:pt x="16046" y="92104"/>
                </a:lnTo>
                <a:lnTo>
                  <a:pt x="21365" y="104502"/>
                </a:lnTo>
                <a:lnTo>
                  <a:pt x="33699" y="110365"/>
                </a:lnTo>
                <a:lnTo>
                  <a:pt x="47445" y="105914"/>
                </a:lnTo>
                <a:lnTo>
                  <a:pt x="48964" y="103432"/>
                </a:lnTo>
                <a:lnTo>
                  <a:pt x="28672" y="103432"/>
                </a:lnTo>
                <a:lnTo>
                  <a:pt x="23249" y="98225"/>
                </a:lnTo>
                <a:lnTo>
                  <a:pt x="22983" y="91900"/>
                </a:lnTo>
                <a:lnTo>
                  <a:pt x="22932" y="35131"/>
                </a:lnTo>
                <a:close/>
              </a:path>
              <a:path w="69850" h="124459">
                <a:moveTo>
                  <a:pt x="44865" y="7370"/>
                </a:moveTo>
                <a:lnTo>
                  <a:pt x="23471" y="7370"/>
                </a:lnTo>
                <a:lnTo>
                  <a:pt x="38455" y="10980"/>
                </a:lnTo>
                <a:lnTo>
                  <a:pt x="46568" y="20824"/>
                </a:lnTo>
                <a:lnTo>
                  <a:pt x="47671" y="44504"/>
                </a:lnTo>
                <a:lnTo>
                  <a:pt x="47608" y="91900"/>
                </a:lnTo>
                <a:lnTo>
                  <a:pt x="47341" y="98225"/>
                </a:lnTo>
                <a:lnTo>
                  <a:pt x="41918" y="103432"/>
                </a:lnTo>
                <a:lnTo>
                  <a:pt x="48964" y="103432"/>
                </a:lnTo>
                <a:lnTo>
                  <a:pt x="54303" y="94709"/>
                </a:lnTo>
                <a:lnTo>
                  <a:pt x="54607" y="92104"/>
                </a:lnTo>
                <a:lnTo>
                  <a:pt x="54707" y="27359"/>
                </a:lnTo>
                <a:lnTo>
                  <a:pt x="51081" y="13737"/>
                </a:lnTo>
                <a:lnTo>
                  <a:pt x="44865" y="7370"/>
                </a:lnTo>
                <a:close/>
              </a:path>
              <a:path w="69850" h="124459">
                <a:moveTo>
                  <a:pt x="22970" y="91596"/>
                </a:moveTo>
                <a:lnTo>
                  <a:pt x="22932" y="91900"/>
                </a:lnTo>
                <a:lnTo>
                  <a:pt x="22970" y="915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960469" y="3679470"/>
            <a:ext cx="2808631" cy="22355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37099" y="414194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rgbClr val="0076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4"/>
          <p:cNvSpPr/>
          <p:nvPr/>
        </p:nvSpPr>
        <p:spPr>
          <a:xfrm>
            <a:off x="7461616" y="4664582"/>
            <a:ext cx="1295756" cy="212349"/>
          </a:xfrm>
          <a:custGeom>
            <a:avLst/>
            <a:gdLst/>
            <a:ahLst/>
            <a:cxnLst/>
            <a:rect l="l" t="t" r="r" b="b"/>
            <a:pathLst>
              <a:path w="1934209" h="371475">
                <a:moveTo>
                  <a:pt x="0" y="371081"/>
                </a:moveTo>
                <a:lnTo>
                  <a:pt x="989545" y="0"/>
                </a:lnTo>
                <a:lnTo>
                  <a:pt x="1934057" y="329044"/>
                </a:lnTo>
              </a:path>
            </a:pathLst>
          </a:custGeom>
          <a:ln w="177800">
            <a:solidFill>
              <a:srgbClr val="008A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Рисунок 17" descr="D:\BronnikovSM\Desktop\Отдел\Герб\Герб ХМАО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99" y="241550"/>
            <a:ext cx="1003201" cy="111181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object 2"/>
          <p:cNvSpPr txBox="1"/>
          <p:nvPr/>
        </p:nvSpPr>
        <p:spPr>
          <a:xfrm>
            <a:off x="8380427" y="352606"/>
            <a:ext cx="2438399" cy="9618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6215" marR="188595" algn="ctr">
              <a:lnSpc>
                <a:spcPts val="1500"/>
              </a:lnSpc>
            </a:pP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Бюджетное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учреждение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Ханты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-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Мансийского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автономного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округа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–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Югры</a:t>
            </a:r>
          </a:p>
          <a:p>
            <a:pPr marL="12700" marR="5080" indent="-635" algn="ctr">
              <a:lnSpc>
                <a:spcPts val="1500"/>
              </a:lnSpc>
            </a:pP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sz="1300" dirty="0">
                <a:solidFill>
                  <a:srgbClr val="0076BD"/>
                </a:solidFill>
                <a:latin typeface="Times New Roman"/>
                <a:cs typeface="Times New Roman"/>
              </a:rPr>
              <a:t>«Центр имущественных отношений»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21" name="object 46"/>
          <p:cNvSpPr txBox="1"/>
          <p:nvPr/>
        </p:nvSpPr>
        <p:spPr>
          <a:xfrm>
            <a:off x="4029278" y="1482818"/>
            <a:ext cx="2739822" cy="6948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5" dirty="0">
                <a:latin typeface="Times New Roman"/>
                <a:cs typeface="Times New Roman"/>
              </a:rPr>
              <a:t>М</a:t>
            </a:r>
            <a:r>
              <a:rPr sz="1050" spc="20" dirty="0">
                <a:latin typeface="Times New Roman"/>
                <a:cs typeface="Times New Roman"/>
              </a:rPr>
              <a:t>е</a:t>
            </a:r>
            <a:r>
              <a:rPr sz="1050" dirty="0">
                <a:latin typeface="Times New Roman"/>
                <a:cs typeface="Times New Roman"/>
              </a:rPr>
              <a:t>с</a:t>
            </a:r>
            <a:r>
              <a:rPr sz="1050" spc="-15" dirty="0">
                <a:latin typeface="Times New Roman"/>
                <a:cs typeface="Times New Roman"/>
              </a:rPr>
              <a:t>т</a:t>
            </a:r>
            <a:r>
              <a:rPr sz="1050" dirty="0">
                <a:latin typeface="Times New Roman"/>
                <a:cs typeface="Times New Roman"/>
              </a:rPr>
              <a:t>о на</a:t>
            </a:r>
            <a:r>
              <a:rPr sz="1050" spc="-40" dirty="0">
                <a:latin typeface="Times New Roman"/>
                <a:cs typeface="Times New Roman"/>
              </a:rPr>
              <a:t>х</a:t>
            </a:r>
            <a:r>
              <a:rPr sz="1050" spc="-25" dirty="0">
                <a:latin typeface="Times New Roman"/>
                <a:cs typeface="Times New Roman"/>
              </a:rPr>
              <a:t>о</a:t>
            </a:r>
            <a:r>
              <a:rPr sz="1050" dirty="0">
                <a:latin typeface="Times New Roman"/>
                <a:cs typeface="Times New Roman"/>
              </a:rPr>
              <a:t>ждения:</a:t>
            </a:r>
          </a:p>
          <a:p>
            <a:pPr marL="12700" marR="5080" algn="just">
              <a:lnSpc>
                <a:spcPct val="110000"/>
              </a:lnSpc>
            </a:pPr>
            <a:r>
              <a:rPr sz="1050" dirty="0">
                <a:latin typeface="Times New Roman"/>
                <a:cs typeface="Times New Roman"/>
              </a:rPr>
              <a:t>628012, Ханты-Мансийский </a:t>
            </a:r>
            <a:r>
              <a:rPr sz="1050" dirty="0" err="1">
                <a:latin typeface="Times New Roman"/>
                <a:cs typeface="Times New Roman"/>
              </a:rPr>
              <a:t>а</a:t>
            </a:r>
            <a:r>
              <a:rPr sz="1050" spc="-25" dirty="0" err="1">
                <a:latin typeface="Times New Roman"/>
                <a:cs typeface="Times New Roman"/>
              </a:rPr>
              <a:t>в</a:t>
            </a:r>
            <a:r>
              <a:rPr sz="1050" spc="-15" dirty="0" err="1">
                <a:latin typeface="Times New Roman"/>
                <a:cs typeface="Times New Roman"/>
              </a:rPr>
              <a:t>т</a:t>
            </a:r>
            <a:r>
              <a:rPr sz="1050" dirty="0" err="1">
                <a:latin typeface="Times New Roman"/>
                <a:cs typeface="Times New Roman"/>
              </a:rPr>
              <a:t>он</a:t>
            </a:r>
            <a:r>
              <a:rPr sz="1050" spc="-20" dirty="0" err="1">
                <a:latin typeface="Times New Roman"/>
                <a:cs typeface="Times New Roman"/>
              </a:rPr>
              <a:t>о</a:t>
            </a:r>
            <a:r>
              <a:rPr sz="1050" dirty="0" err="1">
                <a:latin typeface="Times New Roman"/>
                <a:cs typeface="Times New Roman"/>
              </a:rPr>
              <a:t>мный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dirty="0" err="1" smtClean="0">
                <a:latin typeface="Times New Roman"/>
                <a:cs typeface="Times New Roman"/>
              </a:rPr>
              <a:t>ок</a:t>
            </a:r>
            <a:r>
              <a:rPr sz="1050" spc="-15" dirty="0" err="1" smtClean="0">
                <a:latin typeface="Times New Roman"/>
                <a:cs typeface="Times New Roman"/>
              </a:rPr>
              <a:t>р</a:t>
            </a:r>
            <a:r>
              <a:rPr sz="1050" dirty="0" err="1" smtClean="0">
                <a:latin typeface="Times New Roman"/>
                <a:cs typeface="Times New Roman"/>
              </a:rPr>
              <a:t>уг</a:t>
            </a:r>
            <a:r>
              <a:rPr lang="ru-RU" sz="1050" dirty="0" smtClean="0">
                <a:latin typeface="Times New Roman"/>
                <a:cs typeface="Times New Roman"/>
              </a:rPr>
              <a:t> </a:t>
            </a:r>
            <a:r>
              <a:rPr sz="1050" dirty="0" smtClean="0">
                <a:latin typeface="Times New Roman"/>
                <a:cs typeface="Times New Roman"/>
              </a:rPr>
              <a:t>- </a:t>
            </a:r>
            <a:r>
              <a:rPr lang="ru-RU" sz="1050" dirty="0" smtClean="0">
                <a:latin typeface="Times New Roman"/>
                <a:cs typeface="Times New Roman"/>
              </a:rPr>
              <a:t>Югра</a:t>
            </a:r>
            <a:r>
              <a:rPr sz="1050" dirty="0" smtClean="0">
                <a:latin typeface="Times New Roman"/>
                <a:cs typeface="Times New Roman"/>
              </a:rPr>
              <a:t>, </a:t>
            </a:r>
            <a:r>
              <a:rPr sz="1050" spc="-114" dirty="0">
                <a:latin typeface="Times New Roman"/>
                <a:cs typeface="Times New Roman"/>
              </a:rPr>
              <a:t>г</a:t>
            </a:r>
            <a:r>
              <a:rPr sz="1050" dirty="0">
                <a:latin typeface="Times New Roman"/>
                <a:cs typeface="Times New Roman"/>
              </a:rPr>
              <a:t>. Ханты-Мансийск, </a:t>
            </a:r>
            <a:r>
              <a:rPr sz="1050" spc="-45" dirty="0">
                <a:latin typeface="Times New Roman"/>
                <a:cs typeface="Times New Roman"/>
              </a:rPr>
              <a:t>у</a:t>
            </a:r>
            <a:r>
              <a:rPr sz="1050" dirty="0">
                <a:latin typeface="Times New Roman"/>
                <a:cs typeface="Times New Roman"/>
              </a:rPr>
              <a:t>л. </a:t>
            </a:r>
            <a:r>
              <a:rPr sz="1050" spc="-50" dirty="0">
                <a:latin typeface="Times New Roman"/>
                <a:cs typeface="Times New Roman"/>
              </a:rPr>
              <a:t>К</a:t>
            </a:r>
            <a:r>
              <a:rPr sz="1050" spc="-20" dirty="0">
                <a:latin typeface="Times New Roman"/>
                <a:cs typeface="Times New Roman"/>
              </a:rPr>
              <a:t>о</a:t>
            </a:r>
            <a:r>
              <a:rPr sz="1050" dirty="0">
                <a:latin typeface="Times New Roman"/>
                <a:cs typeface="Times New Roman"/>
              </a:rPr>
              <a:t>минтерна, 23 (приемная: 3 э</a:t>
            </a:r>
            <a:r>
              <a:rPr sz="1050" spc="10" dirty="0">
                <a:latin typeface="Times New Roman"/>
                <a:cs typeface="Times New Roman"/>
              </a:rPr>
              <a:t>т</a:t>
            </a:r>
            <a:r>
              <a:rPr sz="1050" dirty="0">
                <a:latin typeface="Times New Roman"/>
                <a:cs typeface="Times New Roman"/>
              </a:rPr>
              <a:t>аж, </a:t>
            </a:r>
            <a:r>
              <a:rPr sz="1050" spc="-20" dirty="0">
                <a:latin typeface="Times New Roman"/>
                <a:cs typeface="Times New Roman"/>
              </a:rPr>
              <a:t>к</a:t>
            </a:r>
            <a:r>
              <a:rPr sz="1050" dirty="0">
                <a:latin typeface="Times New Roman"/>
                <a:cs typeface="Times New Roman"/>
              </a:rPr>
              <a:t>абинет 31);</a:t>
            </a:r>
          </a:p>
        </p:txBody>
      </p:sp>
      <p:sp>
        <p:nvSpPr>
          <p:cNvPr id="23" name="object 47"/>
          <p:cNvSpPr txBox="1"/>
          <p:nvPr/>
        </p:nvSpPr>
        <p:spPr>
          <a:xfrm>
            <a:off x="4029278" y="2304632"/>
            <a:ext cx="2771572" cy="1225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40" dirty="0" err="1" smtClean="0">
                <a:latin typeface="Times New Roman"/>
                <a:cs typeface="Times New Roman"/>
              </a:rPr>
              <a:t>Т</a:t>
            </a:r>
            <a:r>
              <a:rPr sz="1050" dirty="0" err="1" smtClean="0">
                <a:latin typeface="Times New Roman"/>
                <a:cs typeface="Times New Roman"/>
              </a:rPr>
              <a:t>ел</a:t>
            </a:r>
            <a:r>
              <a:rPr sz="1050" spc="10" dirty="0" err="1" smtClean="0">
                <a:latin typeface="Times New Roman"/>
                <a:cs typeface="Times New Roman"/>
              </a:rPr>
              <a:t>е</a:t>
            </a:r>
            <a:r>
              <a:rPr sz="1050" dirty="0" err="1" smtClean="0">
                <a:latin typeface="Times New Roman"/>
                <a:cs typeface="Times New Roman"/>
              </a:rPr>
              <a:t>фон</a:t>
            </a:r>
            <a:r>
              <a:rPr sz="1050" dirty="0" smtClean="0">
                <a:latin typeface="Times New Roman"/>
                <a:cs typeface="Times New Roman"/>
              </a:rPr>
              <a:t>:</a:t>
            </a:r>
            <a:endParaRPr sz="1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000"/>
              </a:lnSpc>
            </a:pPr>
            <a:r>
              <a:rPr lang="ru-RU" sz="1050" dirty="0" smtClean="0">
                <a:latin typeface="Times New Roman"/>
                <a:cs typeface="Times New Roman"/>
              </a:rPr>
              <a:t>8 </a:t>
            </a:r>
            <a:r>
              <a:rPr sz="1050" dirty="0" smtClean="0">
                <a:latin typeface="Times New Roman"/>
                <a:cs typeface="Times New Roman"/>
              </a:rPr>
              <a:t>(3467)</a:t>
            </a:r>
            <a:r>
              <a:rPr lang="ru-RU" sz="1050" dirty="0" smtClean="0">
                <a:latin typeface="Times New Roman"/>
                <a:cs typeface="Times New Roman"/>
              </a:rPr>
              <a:t> 37-89-84 доб</a:t>
            </a:r>
            <a:r>
              <a:rPr lang="ru-RU" sz="1050" dirty="0">
                <a:latin typeface="Times New Roman"/>
                <a:cs typeface="Times New Roman"/>
              </a:rPr>
              <a:t>. </a:t>
            </a:r>
            <a:r>
              <a:rPr lang="ru-RU" sz="1050" dirty="0" smtClean="0">
                <a:latin typeface="Times New Roman"/>
                <a:cs typeface="Times New Roman"/>
              </a:rPr>
              <a:t>1221 или 1222</a:t>
            </a:r>
          </a:p>
          <a:p>
            <a:pPr marL="12700" marR="5080" algn="just">
              <a:lnSpc>
                <a:spcPct val="110000"/>
              </a:lnSpc>
            </a:pPr>
            <a:r>
              <a:rPr sz="1050" spc="-15" dirty="0" err="1" smtClean="0">
                <a:latin typeface="Times New Roman"/>
                <a:cs typeface="Times New Roman"/>
              </a:rPr>
              <a:t>от</a:t>
            </a:r>
            <a:r>
              <a:rPr sz="1050" dirty="0" err="1" smtClean="0">
                <a:latin typeface="Times New Roman"/>
                <a:cs typeface="Times New Roman"/>
              </a:rPr>
              <a:t>дел</a:t>
            </a:r>
            <a:r>
              <a:rPr sz="1050" dirty="0" smtClean="0">
                <a:latin typeface="Times New Roman"/>
                <a:cs typeface="Times New Roman"/>
              </a:rPr>
              <a:t> </a:t>
            </a:r>
            <a:r>
              <a:rPr sz="1050" dirty="0" err="1" smtClean="0">
                <a:latin typeface="Times New Roman"/>
                <a:cs typeface="Times New Roman"/>
              </a:rPr>
              <a:t>опр</a:t>
            </a:r>
            <a:r>
              <a:rPr sz="1050" spc="-15" dirty="0" err="1" smtClean="0">
                <a:latin typeface="Times New Roman"/>
                <a:cs typeface="Times New Roman"/>
              </a:rPr>
              <a:t>е</a:t>
            </a:r>
            <a:r>
              <a:rPr sz="1050" dirty="0" err="1" smtClean="0">
                <a:latin typeface="Times New Roman"/>
                <a:cs typeface="Times New Roman"/>
              </a:rPr>
              <a:t>деления</a:t>
            </a:r>
            <a:r>
              <a:rPr lang="ru-RU" sz="1050" dirty="0">
                <a:latin typeface="Times New Roman"/>
                <a:cs typeface="Times New Roman"/>
              </a:rPr>
              <a:t> </a:t>
            </a:r>
            <a:r>
              <a:rPr sz="1050" spc="-20" dirty="0" smtClean="0">
                <a:latin typeface="Times New Roman"/>
                <a:cs typeface="Times New Roman"/>
              </a:rPr>
              <a:t>к</a:t>
            </a:r>
            <a:r>
              <a:rPr sz="1050" dirty="0" smtClean="0">
                <a:latin typeface="Times New Roman"/>
                <a:cs typeface="Times New Roman"/>
              </a:rPr>
              <a:t>адас</a:t>
            </a:r>
            <a:r>
              <a:rPr sz="1050" spc="10" dirty="0" smtClean="0">
                <a:latin typeface="Times New Roman"/>
                <a:cs typeface="Times New Roman"/>
              </a:rPr>
              <a:t>т</a:t>
            </a:r>
            <a:r>
              <a:rPr sz="1050" dirty="0" smtClean="0">
                <a:latin typeface="Times New Roman"/>
                <a:cs typeface="Times New Roman"/>
              </a:rPr>
              <a:t>ро</a:t>
            </a:r>
            <a:r>
              <a:rPr sz="1050" spc="-10" dirty="0" smtClean="0">
                <a:latin typeface="Times New Roman"/>
                <a:cs typeface="Times New Roman"/>
              </a:rPr>
              <a:t>в</a:t>
            </a:r>
            <a:r>
              <a:rPr sz="1050" dirty="0" smtClean="0">
                <a:latin typeface="Times New Roman"/>
                <a:cs typeface="Times New Roman"/>
              </a:rPr>
              <a:t>ой </a:t>
            </a:r>
            <a:r>
              <a:rPr sz="1050" dirty="0" err="1" smtClean="0">
                <a:latin typeface="Times New Roman"/>
                <a:cs typeface="Times New Roman"/>
              </a:rPr>
              <a:t>с</a:t>
            </a:r>
            <a:r>
              <a:rPr sz="1050" spc="-15" dirty="0" err="1" smtClean="0">
                <a:latin typeface="Times New Roman"/>
                <a:cs typeface="Times New Roman"/>
              </a:rPr>
              <a:t>т</a:t>
            </a:r>
            <a:r>
              <a:rPr sz="1050" dirty="0" err="1" smtClean="0">
                <a:latin typeface="Times New Roman"/>
                <a:cs typeface="Times New Roman"/>
              </a:rPr>
              <a:t>оим</a:t>
            </a:r>
            <a:r>
              <a:rPr sz="1050" spc="20" dirty="0" err="1" smtClean="0">
                <a:latin typeface="Times New Roman"/>
                <a:cs typeface="Times New Roman"/>
              </a:rPr>
              <a:t>о</a:t>
            </a:r>
            <a:r>
              <a:rPr sz="1050" dirty="0" err="1" smtClean="0">
                <a:latin typeface="Times New Roman"/>
                <a:cs typeface="Times New Roman"/>
              </a:rPr>
              <a:t>сти</a:t>
            </a:r>
            <a:r>
              <a:rPr sz="1050" dirty="0" smtClean="0">
                <a:latin typeface="Times New Roman"/>
                <a:cs typeface="Times New Roman"/>
              </a:rPr>
              <a:t>,</a:t>
            </a:r>
            <a:endParaRPr lang="ru-RU" sz="105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000"/>
              </a:lnSpc>
            </a:pPr>
            <a:r>
              <a:rPr lang="ru-RU" sz="1050" dirty="0">
                <a:latin typeface="Times New Roman"/>
                <a:cs typeface="Times New Roman"/>
              </a:rPr>
              <a:t>о</a:t>
            </a:r>
            <a:r>
              <a:rPr lang="ru-RU" sz="1050" dirty="0" smtClean="0">
                <a:latin typeface="Times New Roman"/>
                <a:cs typeface="Times New Roman"/>
              </a:rPr>
              <a:t>тдел актуализации кадастровой стоимости</a:t>
            </a:r>
            <a:endParaRPr sz="105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lang="ru-RU" sz="1050" dirty="0" smtClean="0">
                <a:latin typeface="Times New Roman"/>
                <a:cs typeface="Times New Roman"/>
              </a:rPr>
              <a:t>8 </a:t>
            </a:r>
            <a:r>
              <a:rPr sz="1050" dirty="0" smtClean="0">
                <a:latin typeface="Times New Roman"/>
                <a:cs typeface="Times New Roman"/>
              </a:rPr>
              <a:t>(3467</a:t>
            </a:r>
            <a:r>
              <a:rPr sz="1050" dirty="0">
                <a:latin typeface="Times New Roman"/>
                <a:cs typeface="Times New Roman"/>
              </a:rPr>
              <a:t>) </a:t>
            </a:r>
            <a:r>
              <a:rPr lang="ru-RU" sz="1050" dirty="0" smtClean="0">
                <a:latin typeface="Times New Roman"/>
                <a:cs typeface="Times New Roman"/>
              </a:rPr>
              <a:t>32-38-04, 37</a:t>
            </a:r>
            <a:r>
              <a:rPr sz="1050" dirty="0" smtClean="0">
                <a:latin typeface="Times New Roman"/>
                <a:cs typeface="Times New Roman"/>
              </a:rPr>
              <a:t>-</a:t>
            </a:r>
            <a:r>
              <a:rPr lang="ru-RU" sz="1050" dirty="0" smtClean="0">
                <a:latin typeface="Times New Roman"/>
                <a:cs typeface="Times New Roman"/>
              </a:rPr>
              <a:t>89</a:t>
            </a:r>
            <a:r>
              <a:rPr sz="1050" dirty="0" smtClean="0">
                <a:latin typeface="Times New Roman"/>
                <a:cs typeface="Times New Roman"/>
              </a:rPr>
              <a:t>-</a:t>
            </a:r>
            <a:r>
              <a:rPr lang="ru-RU" sz="1050" dirty="0" smtClean="0">
                <a:latin typeface="Times New Roman"/>
                <a:cs typeface="Times New Roman"/>
              </a:rPr>
              <a:t>86</a:t>
            </a:r>
            <a:r>
              <a:rPr sz="1050" dirty="0" smtClean="0">
                <a:latin typeface="Times New Roman"/>
                <a:cs typeface="Times New Roman"/>
              </a:rPr>
              <a:t> </a:t>
            </a:r>
            <a:r>
              <a:rPr lang="ru-RU" sz="1050" dirty="0">
                <a:latin typeface="Times New Roman"/>
                <a:cs typeface="Times New Roman"/>
              </a:rPr>
              <a:t>доб. </a:t>
            </a:r>
            <a:r>
              <a:rPr lang="ru-RU" sz="1050" dirty="0" smtClean="0">
                <a:latin typeface="Times New Roman"/>
                <a:cs typeface="Times New Roman"/>
              </a:rPr>
              <a:t>107 </a:t>
            </a:r>
            <a:r>
              <a:rPr sz="1050" dirty="0" smtClean="0">
                <a:latin typeface="Times New Roman"/>
                <a:cs typeface="Times New Roman"/>
              </a:rPr>
              <a:t>(</a:t>
            </a:r>
            <a:r>
              <a:rPr sz="1050" dirty="0">
                <a:latin typeface="Times New Roman"/>
                <a:cs typeface="Times New Roman"/>
              </a:rPr>
              <a:t>приемная);</a:t>
            </a:r>
          </a:p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sz="1050" spc="-15" dirty="0">
                <a:latin typeface="Times New Roman"/>
                <a:cs typeface="Times New Roman"/>
              </a:rPr>
              <a:t>Э</a:t>
            </a:r>
            <a:r>
              <a:rPr sz="1050" dirty="0">
                <a:latin typeface="Times New Roman"/>
                <a:cs typeface="Times New Roman"/>
              </a:rPr>
              <a:t>ле</a:t>
            </a:r>
            <a:r>
              <a:rPr sz="1050" spc="-15" dirty="0">
                <a:latin typeface="Times New Roman"/>
                <a:cs typeface="Times New Roman"/>
              </a:rPr>
              <a:t>к</a:t>
            </a:r>
            <a:r>
              <a:rPr sz="1050" spc="10" dirty="0">
                <a:latin typeface="Times New Roman"/>
                <a:cs typeface="Times New Roman"/>
              </a:rPr>
              <a:t>т</a:t>
            </a:r>
            <a:r>
              <a:rPr sz="1050" dirty="0">
                <a:latin typeface="Times New Roman"/>
                <a:cs typeface="Times New Roman"/>
              </a:rPr>
              <a:t>ронная </a:t>
            </a:r>
            <a:r>
              <a:rPr sz="1050" dirty="0" err="1">
                <a:latin typeface="Times New Roman"/>
                <a:cs typeface="Times New Roman"/>
              </a:rPr>
              <a:t>п</a:t>
            </a:r>
            <a:r>
              <a:rPr sz="1050" spc="-30" dirty="0" err="1">
                <a:latin typeface="Times New Roman"/>
                <a:cs typeface="Times New Roman"/>
              </a:rPr>
              <a:t>о</a:t>
            </a:r>
            <a:r>
              <a:rPr sz="1050" dirty="0" err="1">
                <a:latin typeface="Times New Roman"/>
                <a:cs typeface="Times New Roman"/>
              </a:rPr>
              <a:t>ч</a:t>
            </a:r>
            <a:r>
              <a:rPr sz="1050" spc="10" dirty="0" err="1">
                <a:latin typeface="Times New Roman"/>
                <a:cs typeface="Times New Roman"/>
              </a:rPr>
              <a:t>т</a:t>
            </a:r>
            <a:r>
              <a:rPr sz="1050" dirty="0" err="1">
                <a:latin typeface="Times New Roman"/>
                <a:cs typeface="Times New Roman"/>
              </a:rPr>
              <a:t>а</a:t>
            </a:r>
            <a:r>
              <a:rPr sz="1050" dirty="0" smtClean="0">
                <a:latin typeface="Times New Roman"/>
                <a:cs typeface="Times New Roman"/>
              </a:rPr>
              <a:t>:</a:t>
            </a:r>
            <a:r>
              <a:rPr lang="ru-RU" sz="1050" dirty="0" smtClean="0">
                <a:latin typeface="Times New Roman"/>
                <a:cs typeface="Times New Roman"/>
              </a:rPr>
              <a:t> </a:t>
            </a:r>
            <a:r>
              <a:rPr lang="en-US" sz="11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fondim86@cio-hmao.ru</a:t>
            </a:r>
            <a:endParaRPr lang="ru-RU" sz="11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учреждения: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cio-hmao.ru</a:t>
            </a:r>
            <a:endParaRPr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29"/>
          <p:cNvSpPr txBox="1"/>
          <p:nvPr/>
        </p:nvSpPr>
        <p:spPr>
          <a:xfrm>
            <a:off x="501650" y="853362"/>
            <a:ext cx="2774137" cy="37164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400"/>
              </a:lnSpc>
            </a:pPr>
            <a:r>
              <a:rPr lang="ru-RU" sz="1050" b="1" dirty="0" smtClean="0">
                <a:latin typeface="Times New Roman"/>
                <a:cs typeface="Times New Roman"/>
              </a:rPr>
              <a:t>Разъяснения, связанные с определением кадастровой стоимости содержат следующую информацию:</a:t>
            </a:r>
          </a:p>
          <a:p>
            <a:pPr marL="184150" marR="5080" indent="-171450" algn="just">
              <a:lnSpc>
                <a:spcPct val="100400"/>
              </a:lnSpc>
              <a:buFontTx/>
              <a:buChar char="-"/>
            </a:pPr>
            <a:r>
              <a:rPr lang="ru-RU" sz="1050" dirty="0" smtClean="0">
                <a:latin typeface="Times New Roman"/>
                <a:ea typeface="Segoe UI" panose="020B0502040204020203" pitchFamily="34" charset="0"/>
                <a:cs typeface="Times New Roman"/>
              </a:rPr>
              <a:t>кадастровую стоимость;</a:t>
            </a:r>
          </a:p>
          <a:p>
            <a:pPr marL="184150" marR="5080" indent="-171450" algn="just">
              <a:lnSpc>
                <a:spcPct val="100400"/>
              </a:lnSpc>
              <a:buFontTx/>
              <a:buChar char="-"/>
            </a:pPr>
            <a:r>
              <a:rPr lang="ru-RU" sz="1050" dirty="0">
                <a:latin typeface="Times New Roman"/>
                <a:ea typeface="Segoe UI" panose="020B0502040204020203" pitchFamily="34" charset="0"/>
                <a:cs typeface="Times New Roman"/>
              </a:rPr>
              <a:t>д</a:t>
            </a:r>
            <a:r>
              <a:rPr lang="ru-RU" sz="1050" dirty="0" smtClean="0">
                <a:latin typeface="Times New Roman"/>
                <a:ea typeface="Segoe UI" panose="020B0502040204020203" pitchFamily="34" charset="0"/>
                <a:cs typeface="Times New Roman"/>
              </a:rPr>
              <a:t>ату, по состоянию на которую определена кадастровая стоимость;</a:t>
            </a:r>
          </a:p>
          <a:p>
            <a:pPr marL="184150" marR="5080" indent="-171450" algn="just">
              <a:lnSpc>
                <a:spcPct val="100400"/>
              </a:lnSpc>
              <a:buFontTx/>
              <a:buChar char="-"/>
            </a:pPr>
            <a:r>
              <a:rPr lang="ru-RU" sz="1050" dirty="0">
                <a:latin typeface="Times New Roman"/>
                <a:ea typeface="Segoe UI" panose="020B0502040204020203" pitchFamily="34" charset="0"/>
                <a:cs typeface="Times New Roman"/>
              </a:rPr>
              <a:t>о</a:t>
            </a:r>
            <a:r>
              <a:rPr lang="ru-RU" sz="1050" dirty="0" smtClean="0">
                <a:latin typeface="Times New Roman"/>
                <a:ea typeface="Segoe UI" panose="020B0502040204020203" pitchFamily="34" charset="0"/>
                <a:cs typeface="Times New Roman"/>
              </a:rPr>
              <a:t>снование определения кадастровой стоимости;</a:t>
            </a:r>
          </a:p>
          <a:p>
            <a:pPr marL="184150" marR="5080" indent="-171450" algn="just">
              <a:lnSpc>
                <a:spcPct val="100400"/>
              </a:lnSpc>
              <a:buFontTx/>
              <a:buChar char="-"/>
            </a:pPr>
            <a:r>
              <a:rPr lang="ru-RU" sz="1050" dirty="0">
                <a:latin typeface="Times New Roman"/>
                <a:ea typeface="Segoe UI" panose="020B0502040204020203" pitchFamily="34" charset="0"/>
                <a:cs typeface="Times New Roman"/>
              </a:rPr>
              <a:t>с</a:t>
            </a:r>
            <a:r>
              <a:rPr lang="ru-RU" sz="1050" dirty="0" smtClean="0">
                <a:latin typeface="Times New Roman"/>
                <a:ea typeface="Segoe UI" panose="020B0502040204020203" pitchFamily="34" charset="0"/>
                <a:cs typeface="Times New Roman"/>
              </a:rPr>
              <a:t>ведения о </a:t>
            </a:r>
            <a:r>
              <a:rPr lang="ru-RU" sz="1050" dirty="0" err="1" smtClean="0">
                <a:latin typeface="Times New Roman"/>
                <a:ea typeface="Segoe UI" panose="020B0502040204020203" pitchFamily="34" charset="0"/>
                <a:cs typeface="Times New Roman"/>
              </a:rPr>
              <a:t>ценообразующих</a:t>
            </a:r>
            <a:r>
              <a:rPr lang="ru-RU" sz="1050" dirty="0" smtClean="0">
                <a:latin typeface="Times New Roman"/>
                <a:ea typeface="Segoe UI" panose="020B0502040204020203" pitchFamily="34" charset="0"/>
                <a:cs typeface="Times New Roman"/>
              </a:rPr>
              <a:t> факторах;</a:t>
            </a:r>
          </a:p>
          <a:p>
            <a:pPr marL="184150" marR="5080" indent="-171450" algn="just">
              <a:lnSpc>
                <a:spcPct val="100400"/>
              </a:lnSpc>
              <a:buFontTx/>
              <a:buChar char="-"/>
            </a:pPr>
            <a:r>
              <a:rPr lang="ru-RU" sz="1050" dirty="0" smtClean="0">
                <a:latin typeface="Times New Roman"/>
                <a:ea typeface="Segoe UI" panose="020B0502040204020203" pitchFamily="34" charset="0"/>
                <a:cs typeface="Times New Roman"/>
              </a:rPr>
              <a:t>сведения об определении кадастровой стоимости объекта недвижимости (описание последовательности определения кадастровой стоимости, решений и выводов, использованной информации, повлиявших на результаты определения кадастровой стоимости объекта недвижимости, в том числе о модели определения кадастровой стоимости, группе, подгруппе, к которым отнесен объект недвижимости, с их описанием, об использованных подходах и методах оценки объекта недвижимости).</a:t>
            </a:r>
          </a:p>
          <a:p>
            <a:pPr marL="12700" marR="5080" algn="just">
              <a:lnSpc>
                <a:spcPct val="100400"/>
              </a:lnSpc>
            </a:pPr>
            <a:endParaRPr lang="ru-RU" sz="1050" dirty="0" smtClean="0">
              <a:latin typeface="Times New Roman"/>
              <a:ea typeface="Segoe UI" panose="020B0502040204020203" pitchFamily="34" charset="0"/>
              <a:cs typeface="Times New Roman"/>
            </a:endParaRPr>
          </a:p>
          <a:p>
            <a:pPr marL="184150" marR="5080" indent="-171450" algn="just">
              <a:lnSpc>
                <a:spcPct val="100400"/>
              </a:lnSpc>
              <a:buFontTx/>
              <a:buChar char="-"/>
            </a:pPr>
            <a:endParaRPr lang="ru-RU" sz="1050" dirty="0" smtClean="0"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object 6"/>
          <p:cNvSpPr txBox="1"/>
          <p:nvPr/>
        </p:nvSpPr>
        <p:spPr>
          <a:xfrm>
            <a:off x="501650" y="4957606"/>
            <a:ext cx="2905284" cy="12393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88595" lvl="0" algn="just">
              <a:lnSpc>
                <a:spcPct val="130000"/>
              </a:lnSpc>
              <a:spcBef>
                <a:spcPts val="670"/>
              </a:spcBef>
            </a:pPr>
            <a:r>
              <a:rPr lang="ru-RU" sz="1050" b="1" dirty="0">
                <a:solidFill>
                  <a:prstClr val="black"/>
                </a:solidFill>
                <a:latin typeface="Times New Roman"/>
                <a:cs typeface="Times New Roman"/>
              </a:rPr>
              <a:t>Консультацию по вопросам </a:t>
            </a:r>
            <a:r>
              <a:rPr lang="ru-RU" sz="105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предоставления разъяснений, связанных с определением </a:t>
            </a:r>
            <a:r>
              <a:rPr lang="ru-RU" sz="1050" b="1" dirty="0">
                <a:solidFill>
                  <a:prstClr val="black"/>
                </a:solidFill>
                <a:latin typeface="Times New Roman"/>
                <a:cs typeface="Times New Roman"/>
              </a:rPr>
              <a:t>кадастровой стоимости, можно получить в БУ «Центр имущественных отношений» по телефону: 8 (3467) 37-89-84 доб. 1221 или </a:t>
            </a:r>
            <a:r>
              <a:rPr lang="ru-RU" sz="105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1222</a:t>
            </a:r>
            <a:endParaRPr lang="ru-RU" sz="1100" b="1" dirty="0">
              <a:latin typeface="Times New Roman"/>
              <a:cs typeface="Times New Roman"/>
            </a:endParaRPr>
          </a:p>
        </p:txBody>
      </p:sp>
      <p:sp>
        <p:nvSpPr>
          <p:cNvPr id="26" name="object 62"/>
          <p:cNvSpPr/>
          <p:nvPr/>
        </p:nvSpPr>
        <p:spPr>
          <a:xfrm>
            <a:off x="520700" y="4471275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rgbClr val="0076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058984" y="886532"/>
            <a:ext cx="76200" cy="106045"/>
          </a:xfrm>
          <a:custGeom>
            <a:avLst/>
            <a:gdLst/>
            <a:ahLst/>
            <a:cxnLst/>
            <a:rect l="l" t="t" r="r" b="b"/>
            <a:pathLst>
              <a:path w="76200" h="106044">
                <a:moveTo>
                  <a:pt x="17665" y="0"/>
                </a:moveTo>
                <a:lnTo>
                  <a:pt x="0" y="0"/>
                </a:lnTo>
                <a:lnTo>
                  <a:pt x="0" y="105727"/>
                </a:lnTo>
                <a:lnTo>
                  <a:pt x="75768" y="105727"/>
                </a:lnTo>
                <a:lnTo>
                  <a:pt x="75768" y="87883"/>
                </a:lnTo>
                <a:lnTo>
                  <a:pt x="17665" y="87883"/>
                </a:lnTo>
                <a:lnTo>
                  <a:pt x="176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84563" y="859740"/>
            <a:ext cx="77470" cy="107314"/>
          </a:xfrm>
          <a:custGeom>
            <a:avLst/>
            <a:gdLst/>
            <a:ahLst/>
            <a:cxnLst/>
            <a:rect l="l" t="t" r="r" b="b"/>
            <a:pathLst>
              <a:path w="77470" h="107315">
                <a:moveTo>
                  <a:pt x="55029" y="0"/>
                </a:moveTo>
                <a:lnTo>
                  <a:pt x="0" y="0"/>
                </a:lnTo>
                <a:lnTo>
                  <a:pt x="0" y="106781"/>
                </a:lnTo>
                <a:lnTo>
                  <a:pt x="77393" y="106781"/>
                </a:lnTo>
                <a:lnTo>
                  <a:pt x="77393" y="22364"/>
                </a:lnTo>
                <a:lnTo>
                  <a:pt x="55029" y="22364"/>
                </a:lnTo>
                <a:lnTo>
                  <a:pt x="55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46476" y="859792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0" y="0"/>
                </a:moveTo>
                <a:lnTo>
                  <a:pt x="0" y="15443"/>
                </a:lnTo>
                <a:lnTo>
                  <a:pt x="15481" y="1544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27224" y="3673342"/>
            <a:ext cx="76200" cy="106045"/>
          </a:xfrm>
          <a:custGeom>
            <a:avLst/>
            <a:gdLst/>
            <a:ahLst/>
            <a:cxnLst/>
            <a:rect l="l" t="t" r="r" b="b"/>
            <a:pathLst>
              <a:path w="76200" h="106045">
                <a:moveTo>
                  <a:pt x="17678" y="0"/>
                </a:moveTo>
                <a:lnTo>
                  <a:pt x="0" y="0"/>
                </a:lnTo>
                <a:lnTo>
                  <a:pt x="0" y="105727"/>
                </a:lnTo>
                <a:lnTo>
                  <a:pt x="75768" y="105727"/>
                </a:lnTo>
                <a:lnTo>
                  <a:pt x="75768" y="87884"/>
                </a:lnTo>
                <a:lnTo>
                  <a:pt x="17678" y="87884"/>
                </a:lnTo>
                <a:lnTo>
                  <a:pt x="17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52815" y="3646550"/>
            <a:ext cx="77470" cy="107314"/>
          </a:xfrm>
          <a:custGeom>
            <a:avLst/>
            <a:gdLst/>
            <a:ahLst/>
            <a:cxnLst/>
            <a:rect l="l" t="t" r="r" b="b"/>
            <a:pathLst>
              <a:path w="77470" h="107314">
                <a:moveTo>
                  <a:pt x="55029" y="0"/>
                </a:moveTo>
                <a:lnTo>
                  <a:pt x="0" y="0"/>
                </a:lnTo>
                <a:lnTo>
                  <a:pt x="0" y="106781"/>
                </a:lnTo>
                <a:lnTo>
                  <a:pt x="77393" y="106781"/>
                </a:lnTo>
                <a:lnTo>
                  <a:pt x="77393" y="22364"/>
                </a:lnTo>
                <a:lnTo>
                  <a:pt x="55029" y="22364"/>
                </a:lnTo>
                <a:lnTo>
                  <a:pt x="55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14727" y="3646611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0" y="0"/>
                </a:moveTo>
                <a:lnTo>
                  <a:pt x="0" y="15430"/>
                </a:lnTo>
                <a:lnTo>
                  <a:pt x="15481" y="1543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14" y="7017111"/>
            <a:ext cx="3026467" cy="358775"/>
          </a:xfrm>
          <a:custGeom>
            <a:avLst/>
            <a:gdLst/>
            <a:ahLst/>
            <a:cxnLst/>
            <a:rect l="l" t="t" r="r" b="b"/>
            <a:pathLst>
              <a:path w="2881630" h="358775">
                <a:moveTo>
                  <a:pt x="2881122" y="0"/>
                </a:moveTo>
                <a:lnTo>
                  <a:pt x="0" y="0"/>
                </a:lnTo>
                <a:lnTo>
                  <a:pt x="0" y="358664"/>
                </a:lnTo>
                <a:lnTo>
                  <a:pt x="2881122" y="358664"/>
                </a:lnTo>
                <a:lnTo>
                  <a:pt x="2881122" y="0"/>
                </a:lnTo>
              </a:path>
            </a:pathLst>
          </a:custGeom>
          <a:solidFill>
            <a:srgbClr val="1D7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39758" y="7017110"/>
            <a:ext cx="2881630" cy="358775"/>
          </a:xfrm>
          <a:custGeom>
            <a:avLst/>
            <a:gdLst/>
            <a:ahLst/>
            <a:cxnLst/>
            <a:rect l="l" t="t" r="r" b="b"/>
            <a:pathLst>
              <a:path w="2881629" h="358775">
                <a:moveTo>
                  <a:pt x="2881122" y="0"/>
                </a:moveTo>
                <a:lnTo>
                  <a:pt x="0" y="0"/>
                </a:lnTo>
                <a:lnTo>
                  <a:pt x="0" y="358664"/>
                </a:lnTo>
                <a:lnTo>
                  <a:pt x="2881122" y="358664"/>
                </a:lnTo>
                <a:lnTo>
                  <a:pt x="2881122" y="0"/>
                </a:lnTo>
              </a:path>
            </a:pathLst>
          </a:custGeom>
          <a:solidFill>
            <a:srgbClr val="1D7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590244" y="7016204"/>
            <a:ext cx="2921900" cy="358775"/>
          </a:xfrm>
          <a:custGeom>
            <a:avLst/>
            <a:gdLst/>
            <a:ahLst/>
            <a:cxnLst/>
            <a:rect l="l" t="t" r="r" b="b"/>
            <a:pathLst>
              <a:path w="2881629" h="358775">
                <a:moveTo>
                  <a:pt x="2881122" y="0"/>
                </a:moveTo>
                <a:lnTo>
                  <a:pt x="0" y="0"/>
                </a:lnTo>
                <a:lnTo>
                  <a:pt x="0" y="358664"/>
                </a:lnTo>
                <a:lnTo>
                  <a:pt x="2881122" y="358664"/>
                </a:lnTo>
                <a:lnTo>
                  <a:pt x="2881122" y="0"/>
                </a:lnTo>
              </a:path>
            </a:pathLst>
          </a:custGeom>
          <a:solidFill>
            <a:srgbClr val="1D7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032281" y="6178362"/>
            <a:ext cx="76200" cy="106045"/>
          </a:xfrm>
          <a:custGeom>
            <a:avLst/>
            <a:gdLst/>
            <a:ahLst/>
            <a:cxnLst/>
            <a:rect l="l" t="t" r="r" b="b"/>
            <a:pathLst>
              <a:path w="76200" h="106045">
                <a:moveTo>
                  <a:pt x="17678" y="0"/>
                </a:moveTo>
                <a:lnTo>
                  <a:pt x="0" y="0"/>
                </a:lnTo>
                <a:lnTo>
                  <a:pt x="0" y="105727"/>
                </a:lnTo>
                <a:lnTo>
                  <a:pt x="75780" y="105727"/>
                </a:lnTo>
                <a:lnTo>
                  <a:pt x="75780" y="87883"/>
                </a:lnTo>
                <a:lnTo>
                  <a:pt x="17678" y="87883"/>
                </a:lnTo>
                <a:lnTo>
                  <a:pt x="17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57873" y="6151571"/>
            <a:ext cx="77470" cy="107314"/>
          </a:xfrm>
          <a:custGeom>
            <a:avLst/>
            <a:gdLst/>
            <a:ahLst/>
            <a:cxnLst/>
            <a:rect l="l" t="t" r="r" b="b"/>
            <a:pathLst>
              <a:path w="77470" h="107314">
                <a:moveTo>
                  <a:pt x="55029" y="0"/>
                </a:moveTo>
                <a:lnTo>
                  <a:pt x="0" y="0"/>
                </a:lnTo>
                <a:lnTo>
                  <a:pt x="0" y="106781"/>
                </a:lnTo>
                <a:lnTo>
                  <a:pt x="77393" y="106781"/>
                </a:lnTo>
                <a:lnTo>
                  <a:pt x="77393" y="22364"/>
                </a:lnTo>
                <a:lnTo>
                  <a:pt x="55029" y="22364"/>
                </a:lnTo>
                <a:lnTo>
                  <a:pt x="55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19786" y="6151622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0" y="0"/>
                </a:moveTo>
                <a:lnTo>
                  <a:pt x="0" y="15443"/>
                </a:lnTo>
                <a:lnTo>
                  <a:pt x="15481" y="1544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03117" y="6109339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78011" y="52108"/>
                </a:moveTo>
                <a:lnTo>
                  <a:pt x="34594" y="52108"/>
                </a:lnTo>
                <a:lnTo>
                  <a:pt x="38798" y="62776"/>
                </a:lnTo>
                <a:lnTo>
                  <a:pt x="40855" y="70104"/>
                </a:lnTo>
                <a:lnTo>
                  <a:pt x="45516" y="73634"/>
                </a:lnTo>
                <a:lnTo>
                  <a:pt x="30596" y="77382"/>
                </a:lnTo>
                <a:lnTo>
                  <a:pt x="19814" y="82411"/>
                </a:lnTo>
                <a:lnTo>
                  <a:pt x="2572" y="93855"/>
                </a:lnTo>
                <a:lnTo>
                  <a:pt x="0" y="98664"/>
                </a:lnTo>
                <a:lnTo>
                  <a:pt x="0" y="110756"/>
                </a:lnTo>
                <a:lnTo>
                  <a:pt x="110820" y="110731"/>
                </a:lnTo>
                <a:lnTo>
                  <a:pt x="110756" y="91452"/>
                </a:lnTo>
                <a:lnTo>
                  <a:pt x="96126" y="84950"/>
                </a:lnTo>
                <a:lnTo>
                  <a:pt x="86929" y="80338"/>
                </a:lnTo>
                <a:lnTo>
                  <a:pt x="74712" y="75553"/>
                </a:lnTo>
                <a:lnTo>
                  <a:pt x="71848" y="65841"/>
                </a:lnTo>
                <a:lnTo>
                  <a:pt x="75706" y="52767"/>
                </a:lnTo>
                <a:lnTo>
                  <a:pt x="75933" y="52120"/>
                </a:lnTo>
                <a:lnTo>
                  <a:pt x="78011" y="52108"/>
                </a:lnTo>
                <a:close/>
              </a:path>
              <a:path w="111125" h="111125">
                <a:moveTo>
                  <a:pt x="29044" y="36703"/>
                </a:moveTo>
                <a:lnTo>
                  <a:pt x="29121" y="44373"/>
                </a:lnTo>
                <a:lnTo>
                  <a:pt x="30238" y="50698"/>
                </a:lnTo>
                <a:lnTo>
                  <a:pt x="32766" y="52285"/>
                </a:lnTo>
                <a:lnTo>
                  <a:pt x="33757" y="52273"/>
                </a:lnTo>
                <a:lnTo>
                  <a:pt x="34594" y="52108"/>
                </a:lnTo>
                <a:lnTo>
                  <a:pt x="78011" y="52108"/>
                </a:lnTo>
                <a:lnTo>
                  <a:pt x="80251" y="50698"/>
                </a:lnTo>
                <a:lnTo>
                  <a:pt x="81356" y="44373"/>
                </a:lnTo>
                <a:lnTo>
                  <a:pt x="81439" y="37172"/>
                </a:lnTo>
                <a:lnTo>
                  <a:pt x="31330" y="37172"/>
                </a:lnTo>
                <a:lnTo>
                  <a:pt x="29044" y="36703"/>
                </a:lnTo>
                <a:close/>
              </a:path>
              <a:path w="111125" h="111125">
                <a:moveTo>
                  <a:pt x="77991" y="52120"/>
                </a:moveTo>
                <a:lnTo>
                  <a:pt x="75933" y="52120"/>
                </a:lnTo>
                <a:lnTo>
                  <a:pt x="76847" y="52285"/>
                </a:lnTo>
                <a:lnTo>
                  <a:pt x="77749" y="52273"/>
                </a:lnTo>
                <a:lnTo>
                  <a:pt x="77991" y="52120"/>
                </a:lnTo>
                <a:close/>
              </a:path>
              <a:path w="111125" h="111125">
                <a:moveTo>
                  <a:pt x="57746" y="0"/>
                </a:moveTo>
                <a:lnTo>
                  <a:pt x="52298" y="0"/>
                </a:lnTo>
                <a:lnTo>
                  <a:pt x="44424" y="6184"/>
                </a:lnTo>
                <a:lnTo>
                  <a:pt x="35864" y="10566"/>
                </a:lnTo>
                <a:lnTo>
                  <a:pt x="33388" y="15062"/>
                </a:lnTo>
                <a:lnTo>
                  <a:pt x="30670" y="24777"/>
                </a:lnTo>
                <a:lnTo>
                  <a:pt x="31483" y="31711"/>
                </a:lnTo>
                <a:lnTo>
                  <a:pt x="31330" y="37172"/>
                </a:lnTo>
                <a:lnTo>
                  <a:pt x="79146" y="37172"/>
                </a:lnTo>
                <a:lnTo>
                  <a:pt x="79077" y="31711"/>
                </a:lnTo>
                <a:lnTo>
                  <a:pt x="79908" y="24841"/>
                </a:lnTo>
                <a:lnTo>
                  <a:pt x="77152" y="15024"/>
                </a:lnTo>
                <a:lnTo>
                  <a:pt x="74790" y="10172"/>
                </a:lnTo>
                <a:lnTo>
                  <a:pt x="65354" y="6324"/>
                </a:lnTo>
                <a:lnTo>
                  <a:pt x="57746" y="0"/>
                </a:lnTo>
                <a:close/>
              </a:path>
              <a:path w="111125" h="111125">
                <a:moveTo>
                  <a:pt x="81445" y="36703"/>
                </a:moveTo>
                <a:lnTo>
                  <a:pt x="79146" y="37172"/>
                </a:lnTo>
                <a:lnTo>
                  <a:pt x="81439" y="37172"/>
                </a:lnTo>
                <a:lnTo>
                  <a:pt x="81445" y="367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90186" y="438167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2"/>
          <p:cNvSpPr txBox="1"/>
          <p:nvPr/>
        </p:nvSpPr>
        <p:spPr>
          <a:xfrm>
            <a:off x="360133" y="2640535"/>
            <a:ext cx="2951464" cy="1454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ru-RU" sz="1050" b="1" dirty="0">
                <a:latin typeface="Times New Roman"/>
                <a:cs typeface="Times New Roman"/>
              </a:rPr>
              <a:t>Круг заявителей</a:t>
            </a:r>
            <a:r>
              <a:rPr lang="ru-RU" sz="1050" b="1" dirty="0" smtClean="0">
                <a:latin typeface="Times New Roman"/>
                <a:cs typeface="Times New Roman"/>
              </a:rPr>
              <a:t>:</a:t>
            </a:r>
          </a:p>
          <a:p>
            <a:endParaRPr lang="ru-RU" sz="1050" b="1" dirty="0">
              <a:latin typeface="Times New Roman"/>
              <a:cs typeface="Times New Roman"/>
            </a:endParaRPr>
          </a:p>
          <a:p>
            <a:pPr algn="just"/>
            <a:r>
              <a:rPr lang="ru-RU" sz="1050" dirty="0">
                <a:latin typeface="Times New Roman"/>
                <a:cs typeface="Times New Roman"/>
              </a:rPr>
              <a:t>С обращением о предоставлении разъяснений в бюджетное учреждение вправе обратиться юридические лица и физические лица в случае, если результаты определения кадастровой стоимости затрагивают права или обязанности этих лиц, а также органы государственной власти и органы местного самоуправления.</a:t>
            </a:r>
          </a:p>
        </p:txBody>
      </p:sp>
      <p:sp>
        <p:nvSpPr>
          <p:cNvPr id="34" name="object 29"/>
          <p:cNvSpPr txBox="1"/>
          <p:nvPr/>
        </p:nvSpPr>
        <p:spPr>
          <a:xfrm>
            <a:off x="390186" y="913397"/>
            <a:ext cx="2921411" cy="8079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/>
            <a:r>
              <a:rPr lang="ru-RU" sz="1050" b="1" dirty="0" smtClean="0">
                <a:latin typeface="Times New Roman"/>
                <a:cs typeface="Times New Roman"/>
              </a:rPr>
              <a:t>В рамках рассмотрения обращения предоставляются разъяснения </a:t>
            </a:r>
            <a:r>
              <a:rPr lang="ru-RU" sz="1050" b="1" dirty="0">
                <a:latin typeface="Times New Roman"/>
                <a:cs typeface="Times New Roman"/>
              </a:rPr>
              <a:t>только в отношении объектов недвижимости, </a:t>
            </a:r>
            <a:r>
              <a:rPr lang="ru-RU" sz="1050" b="1" dirty="0" smtClean="0">
                <a:latin typeface="Times New Roman"/>
                <a:cs typeface="Times New Roman"/>
              </a:rPr>
              <a:t>кадастровую стоимость </a:t>
            </a:r>
            <a:r>
              <a:rPr lang="ru-RU" sz="1050" b="1" dirty="0">
                <a:latin typeface="Times New Roman"/>
                <a:cs typeface="Times New Roman"/>
              </a:rPr>
              <a:t>которых </a:t>
            </a:r>
            <a:r>
              <a:rPr lang="ru-RU" sz="1050" b="1" dirty="0" smtClean="0">
                <a:latin typeface="Times New Roman"/>
                <a:cs typeface="Times New Roman"/>
              </a:rPr>
              <a:t>определяло БУ </a:t>
            </a:r>
            <a:r>
              <a:rPr lang="ru-RU" sz="1050" b="1" dirty="0">
                <a:latin typeface="Times New Roman"/>
                <a:cs typeface="Times New Roman"/>
              </a:rPr>
              <a:t>«Центр имущественных отношений</a:t>
            </a:r>
            <a:r>
              <a:rPr lang="ru-RU" sz="1050" b="1" dirty="0" smtClean="0">
                <a:latin typeface="Times New Roman"/>
                <a:cs typeface="Times New Roman"/>
              </a:rPr>
              <a:t>» </a:t>
            </a:r>
            <a:endParaRPr lang="ru-RU" sz="1050" b="1" dirty="0" smtClean="0"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object 24"/>
          <p:cNvSpPr/>
          <p:nvPr/>
        </p:nvSpPr>
        <p:spPr>
          <a:xfrm>
            <a:off x="390186" y="2134125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4"/>
          <p:cNvSpPr/>
          <p:nvPr/>
        </p:nvSpPr>
        <p:spPr>
          <a:xfrm>
            <a:off x="390186" y="4351634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12"/>
          <p:cNvSpPr txBox="1"/>
          <p:nvPr/>
        </p:nvSpPr>
        <p:spPr>
          <a:xfrm>
            <a:off x="430118" y="4871384"/>
            <a:ext cx="2951464" cy="20287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ru-RU" sz="1050" b="1" dirty="0" smtClean="0">
                <a:latin typeface="Times New Roman"/>
                <a:cs typeface="Times New Roman"/>
              </a:rPr>
              <a:t>Обращение должно содержать:</a:t>
            </a:r>
          </a:p>
          <a:p>
            <a:endParaRPr lang="ru-RU" sz="1050" b="1" dirty="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20"/>
              </a:lnSpc>
              <a:spcBef>
                <a:spcPts val="140"/>
              </a:spcBef>
              <a:buClr>
                <a:srgbClr val="1C7ABC"/>
              </a:buClr>
              <a:tabLst>
                <a:tab pos="104139" algn="l"/>
              </a:tabLst>
            </a:pPr>
            <a:r>
              <a:rPr lang="ru-RU" sz="1050" dirty="0" smtClean="0">
                <a:latin typeface="Times New Roman"/>
                <a:cs typeface="Times New Roman"/>
              </a:rPr>
              <a:t>- фамилию</a:t>
            </a:r>
            <a:r>
              <a:rPr lang="ru-RU" sz="1050" dirty="0">
                <a:latin typeface="Times New Roman"/>
                <a:cs typeface="Times New Roman"/>
              </a:rPr>
              <a:t>, имя и отчество (последнее — </a:t>
            </a:r>
            <a:r>
              <a:rPr lang="ru-RU" sz="1050" dirty="0" smtClean="0">
                <a:latin typeface="Times New Roman"/>
                <a:cs typeface="Times New Roman"/>
              </a:rPr>
              <a:t>при наличии</a:t>
            </a:r>
            <a:r>
              <a:rPr lang="ru-RU" sz="1050" dirty="0">
                <a:latin typeface="Times New Roman"/>
                <a:cs typeface="Times New Roman"/>
              </a:rPr>
              <a:t>), адрес места жительства физического лица, полное наименование, местонахождение юридического лица, номер контактного телефона, адрес электронной почты (при наличии) лица, подавшего обращение о предоставлении разъяснений</a:t>
            </a:r>
            <a:r>
              <a:rPr lang="ru-RU" sz="1050" dirty="0" smtClean="0">
                <a:latin typeface="Times New Roman"/>
                <a:cs typeface="Times New Roman"/>
              </a:rPr>
              <a:t>;</a:t>
            </a:r>
          </a:p>
          <a:p>
            <a:pPr marL="12700" marR="5080" algn="just">
              <a:lnSpc>
                <a:spcPts val="1320"/>
              </a:lnSpc>
              <a:spcBef>
                <a:spcPts val="140"/>
              </a:spcBef>
              <a:buClr>
                <a:srgbClr val="1C7ABC"/>
              </a:buClr>
              <a:tabLst>
                <a:tab pos="104139" algn="l"/>
              </a:tabLst>
            </a:pPr>
            <a:r>
              <a:rPr lang="ru-RU" sz="1050" dirty="0" smtClean="0">
                <a:latin typeface="Times New Roman"/>
                <a:cs typeface="Times New Roman"/>
              </a:rPr>
              <a:t>- кадастровый </a:t>
            </a:r>
            <a:r>
              <a:rPr lang="ru-RU" sz="1050" dirty="0">
                <a:latin typeface="Times New Roman"/>
                <a:cs typeface="Times New Roman"/>
              </a:rPr>
              <a:t>номер и (или) адрес объекта недвижимости.</a:t>
            </a:r>
          </a:p>
          <a:p>
            <a:pPr marL="12700" marR="5080" algn="just">
              <a:lnSpc>
                <a:spcPts val="1320"/>
              </a:lnSpc>
              <a:spcBef>
                <a:spcPts val="140"/>
              </a:spcBef>
              <a:buClr>
                <a:srgbClr val="1C7ABC"/>
              </a:buClr>
              <a:tabLst>
                <a:tab pos="104139" algn="l"/>
              </a:tabLst>
            </a:pPr>
            <a:endParaRPr lang="ru-RU" sz="1050" dirty="0">
              <a:latin typeface="Times New Roman"/>
              <a:cs typeface="Times New Roman"/>
            </a:endParaRPr>
          </a:p>
        </p:txBody>
      </p:sp>
      <p:sp>
        <p:nvSpPr>
          <p:cNvPr id="38" name="object 24"/>
          <p:cNvSpPr/>
          <p:nvPr/>
        </p:nvSpPr>
        <p:spPr>
          <a:xfrm>
            <a:off x="3959443" y="468301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24"/>
          <p:cNvSpPr/>
          <p:nvPr/>
        </p:nvSpPr>
        <p:spPr>
          <a:xfrm>
            <a:off x="7590244" y="468301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6"/>
          <p:cNvSpPr txBox="1"/>
          <p:nvPr/>
        </p:nvSpPr>
        <p:spPr>
          <a:xfrm>
            <a:off x="3979128" y="902458"/>
            <a:ext cx="2842260" cy="2423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направления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обращения:</a:t>
            </a:r>
          </a:p>
          <a:p>
            <a:pPr algn="just"/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лично в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 «Центр имущественных отношений» (г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Ханты-Мансийск, ул. Коминтерна,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23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31 с 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пн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пт. с 9:00 до 17:00,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перерыв с 13:00 до 14:00);</a:t>
            </a:r>
          </a:p>
          <a:p>
            <a:pPr algn="just"/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почтовым отправлением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адрес БУ «Центр имущественных отношений»: 628012, г. Ханты-Мансийск, ул. Коминтерна, д. 23, </a:t>
            </a:r>
            <a:r>
              <a:rPr lang="ru-RU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31;</a:t>
            </a:r>
          </a:p>
          <a:p>
            <a:pPr algn="just"/>
            <a:endParaRPr lang="ru-RU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адрес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 «Центр имущественных отношений»: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fondim86@cio-hmao.ru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bject 24"/>
          <p:cNvSpPr/>
          <p:nvPr/>
        </p:nvSpPr>
        <p:spPr>
          <a:xfrm>
            <a:off x="3979128" y="3434512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2"/>
          <p:cNvSpPr txBox="1"/>
          <p:nvPr/>
        </p:nvSpPr>
        <p:spPr>
          <a:xfrm>
            <a:off x="7558747" y="902458"/>
            <a:ext cx="2862093" cy="12926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рассмотрения обращения:</a:t>
            </a:r>
          </a:p>
          <a:p>
            <a:pPr algn="just"/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 «Центр имущественных отношений» рассматривает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о</a:t>
            </a:r>
            <a:r>
              <a:rPr lang="ru-RU" sz="1050" dirty="0" smtClean="0">
                <a:latin typeface="Times New Roman"/>
                <a:cs typeface="Times New Roman"/>
              </a:rPr>
              <a:t> предоставлении разъяснений, связанное с определением кадастровой стоимости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тридцати дней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его поступления.</a:t>
            </a:r>
          </a:p>
          <a:p>
            <a:pPr algn="just"/>
            <a:endParaRPr lang="ru-RU" sz="1050" dirty="0" smtClean="0">
              <a:solidFill>
                <a:srgbClr val="008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object 2"/>
          <p:cNvSpPr txBox="1"/>
          <p:nvPr/>
        </p:nvSpPr>
        <p:spPr>
          <a:xfrm>
            <a:off x="3959295" y="3913030"/>
            <a:ext cx="2862093" cy="9694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 обращения: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в адрес заявителя Разъяснений, связанных с определением </a:t>
            </a:r>
            <a:r>
              <a:rPr lang="ru-RU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кадастровой стоимости,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форме, установленной приказом </a:t>
            </a:r>
            <a:r>
              <a:rPr lang="ru-RU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Росреестра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6 августа 2020 года № П/0280. </a:t>
            </a:r>
          </a:p>
        </p:txBody>
      </p:sp>
      <p:sp>
        <p:nvSpPr>
          <p:cNvPr id="44" name="object 24"/>
          <p:cNvSpPr/>
          <p:nvPr/>
        </p:nvSpPr>
        <p:spPr>
          <a:xfrm>
            <a:off x="3959295" y="5147424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6"/>
          <p:cNvSpPr txBox="1"/>
          <p:nvPr/>
        </p:nvSpPr>
        <p:spPr>
          <a:xfrm>
            <a:off x="3954650" y="5587526"/>
            <a:ext cx="2882005" cy="9694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Порядок, способ подачи, примерная форма обращения размещены на сайте БУ «Центр имущественных отношений»: </a:t>
            </a:r>
            <a:r>
              <a:rPr lang="en-US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cio-hmao.ru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Определение кадастровой стоимости / Услуги/ Рассмотрение обращений о предоставлении разъяснений.</a:t>
            </a:r>
            <a:endParaRPr lang="ru-RU" sz="1050" b="1" dirty="0">
              <a:solidFill>
                <a:srgbClr val="008A3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bject 24"/>
          <p:cNvSpPr/>
          <p:nvPr/>
        </p:nvSpPr>
        <p:spPr>
          <a:xfrm>
            <a:off x="7590244" y="2474165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29"/>
          <p:cNvSpPr txBox="1"/>
          <p:nvPr/>
        </p:nvSpPr>
        <p:spPr>
          <a:xfrm>
            <a:off x="7562415" y="3030555"/>
            <a:ext cx="2921411" cy="1131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400"/>
              </a:lnSpc>
            </a:pPr>
            <a:r>
              <a:rPr lang="ru-RU" sz="1050" b="1" dirty="0" smtClean="0">
                <a:latin typeface="Times New Roman"/>
                <a:cs typeface="Times New Roman"/>
              </a:rPr>
              <a:t>Обращения о предоставлении разъяснений, не соответствующие требованиям, установленным статьей 20 Федерального закона от 3 июля </a:t>
            </a:r>
            <a:br>
              <a:rPr lang="ru-RU" sz="1050" b="1" dirty="0" smtClean="0">
                <a:latin typeface="Times New Roman"/>
                <a:cs typeface="Times New Roman"/>
              </a:rPr>
            </a:br>
            <a:r>
              <a:rPr lang="ru-RU" sz="1050" b="1" dirty="0" smtClean="0">
                <a:latin typeface="Times New Roman"/>
                <a:cs typeface="Times New Roman"/>
              </a:rPr>
              <a:t>2016 года № 237-ФЗ «О государственной кадастровой оценке» и приказу </a:t>
            </a:r>
            <a:r>
              <a:rPr lang="ru-RU" sz="1050" b="1" dirty="0" err="1" smtClean="0">
                <a:latin typeface="Times New Roman"/>
                <a:cs typeface="Times New Roman"/>
              </a:rPr>
              <a:t>Росреестра</a:t>
            </a:r>
            <a:r>
              <a:rPr lang="ru-RU" sz="1050" b="1" dirty="0" smtClean="0">
                <a:latin typeface="Times New Roman"/>
                <a:cs typeface="Times New Roman"/>
              </a:rPr>
              <a:t> </a:t>
            </a:r>
            <a:br>
              <a:rPr lang="ru-RU" sz="1050" b="1" dirty="0" smtClean="0">
                <a:latin typeface="Times New Roman"/>
                <a:cs typeface="Times New Roman"/>
              </a:rPr>
            </a:br>
            <a:r>
              <a:rPr lang="ru-RU" sz="1050" b="1" dirty="0" smtClean="0">
                <a:latin typeface="Times New Roman"/>
                <a:cs typeface="Times New Roman"/>
              </a:rPr>
              <a:t>от 6 августа 2020 года №П/280, не подлежат рассмотрению.</a:t>
            </a:r>
            <a:endParaRPr lang="ru-RU" sz="1050" b="1" dirty="0" smtClean="0"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object 24"/>
          <p:cNvSpPr/>
          <p:nvPr/>
        </p:nvSpPr>
        <p:spPr>
          <a:xfrm>
            <a:off x="7590244" y="4518004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29"/>
          <p:cNvSpPr txBox="1"/>
          <p:nvPr/>
        </p:nvSpPr>
        <p:spPr>
          <a:xfrm>
            <a:off x="7590734" y="5153670"/>
            <a:ext cx="2921411" cy="16158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400"/>
              </a:lnSpc>
            </a:pPr>
            <a:r>
              <a:rPr lang="ru-RU" sz="1050" dirty="0" smtClean="0">
                <a:latin typeface="Times New Roman"/>
                <a:cs typeface="Times New Roman"/>
              </a:rPr>
              <a:t>В случае выявления в ходе рассмотрения обращения о предоставлении разъяснений, ошибок, допущенных при определении кадастровой стоимости, указанных в статье 21 </a:t>
            </a:r>
            <a:r>
              <a:rPr lang="ru-RU" sz="1050" dirty="0">
                <a:latin typeface="Times New Roman"/>
                <a:cs typeface="Times New Roman"/>
              </a:rPr>
              <a:t>Федерального закона от 03.07.2016 № 237-ФЗ «О государственной кадастровой оценке</a:t>
            </a:r>
            <a:r>
              <a:rPr lang="ru-RU" sz="1050" dirty="0" smtClean="0">
                <a:latin typeface="Times New Roman"/>
                <a:cs typeface="Times New Roman"/>
              </a:rPr>
              <a:t>», такие ошибки подлежат исправлению по решению БУ «Центр имущественных отношений» об исправлении ошибок, допущенных при определении кадастровой стоимости.</a:t>
            </a:r>
            <a:endParaRPr lang="ru-RU" sz="1050" dirty="0" smtClean="0"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C7AB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</TotalTime>
  <Words>541</Words>
  <Application>Microsoft Office PowerPoint</Application>
  <PresentationFormat>Произвольный</PresentationFormat>
  <Paragraphs>49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Calibri</vt:lpstr>
      <vt:lpstr>Segoe UI</vt:lpstr>
      <vt:lpstr>Times New Roman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Буклет ЦИО - ХМАО.cdr</dc:title>
  <dc:creator>user</dc:creator>
  <cp:lastModifiedBy>Сорока Екатерина Валерьевна</cp:lastModifiedBy>
  <cp:revision>91</cp:revision>
  <dcterms:created xsi:type="dcterms:W3CDTF">2019-12-04T09:30:43Z</dcterms:created>
  <dcterms:modified xsi:type="dcterms:W3CDTF">2022-12-21T04:16:45Z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2019-07-30T00:00:00Z</vt:filetime>
  </property>
  <property fmtid="{D5CDD505-2E9C-101B-9397-08002B2CF9AE}" pid="3" name="LastSaved">
    <vt:filetime>2019-12-04T00:00:00Z</vt:filetime>
  </property>
</Properties>
</file>