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726" r:id="rId2"/>
  </p:sldMasterIdLst>
  <p:notesMasterIdLst>
    <p:notesMasterId r:id="rId9"/>
  </p:notesMasterIdLst>
  <p:sldIdLst>
    <p:sldId id="1214" r:id="rId3"/>
    <p:sldId id="1226" r:id="rId4"/>
    <p:sldId id="1224" r:id="rId5"/>
    <p:sldId id="1227" r:id="rId6"/>
    <p:sldId id="1221" r:id="rId7"/>
    <p:sldId id="1194" r:id="rId8"/>
  </p:sldIdLst>
  <p:sldSz cx="10693400" cy="7561263"/>
  <p:notesSz cx="6797675" cy="9874250"/>
  <p:defaultTextStyle>
    <a:defPPr>
      <a:defRPr lang="ru-RU"/>
    </a:defPPr>
    <a:lvl1pPr algn="l" defTabSz="104188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0150" indent="-63432" algn="l" defTabSz="104188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1885" indent="-128451" algn="l" defTabSz="104188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2036" indent="-191886" algn="l" defTabSz="104188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3768" indent="-256902" algn="l" defTabSz="104188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3581" algn="l" defTabSz="91343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0298" algn="l" defTabSz="91343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97013" algn="l" defTabSz="91343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3728" algn="l" defTabSz="91343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A8ADB7"/>
    <a:srgbClr val="339966"/>
    <a:srgbClr val="FFFFCC"/>
    <a:srgbClr val="4F81BD"/>
    <a:srgbClr val="008080"/>
    <a:srgbClr val="6696DC"/>
    <a:srgbClr val="CC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5887" autoAdjust="0"/>
  </p:normalViewPr>
  <p:slideViewPr>
    <p:cSldViewPr>
      <p:cViewPr varScale="1">
        <p:scale>
          <a:sx n="102" d="100"/>
          <a:sy n="102" d="100"/>
        </p:scale>
        <p:origin x="-1434" y="-8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4B296-AE85-41E4-8B74-7B3F89D5CB9E}" type="doc">
      <dgm:prSet loTypeId="urn:microsoft.com/office/officeart/2005/8/layout/lProcess2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A8E4F52-1A5E-4326-BA87-7EE9953E08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не применяется, документ не выдается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739DFA75-F56B-46C3-A183-764B4A70F17D}" type="parTrans" cxnId="{41C0925C-A0CA-438A-8658-3FDE8DB6F2B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9EA8E06-107D-4A8E-98EF-77F410497539}" type="sibTrans" cxnId="{41C0925C-A0CA-438A-8658-3FDE8DB6F2B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42998E4-5EDD-44C8-93AF-CD35DFC86AE5}">
      <dgm:prSet phldrT="[Текст]" custT="1"/>
      <dgm:spPr/>
      <dgm:t>
        <a:bodyPr/>
        <a:lstStyle/>
        <a:p>
          <a:r>
            <a:rPr lang="ru-RU" sz="1500" b="1" dirty="0" smtClean="0"/>
            <a:t>При осуществлении видов деятельности  и оказании услуг, указанных в законе</a:t>
          </a:r>
          <a:endParaRPr lang="ru-RU" sz="1500" b="1" dirty="0"/>
        </a:p>
      </dgm:t>
    </dgm:pt>
    <dgm:pt modelId="{07B72D98-E690-461B-A304-718604DF2F64}" type="parTrans" cxnId="{D6D5E01C-F0C4-4AB9-A45E-C6FFDF3178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91B2D07-DAB0-4F31-8DD4-18FBFA1222AE}" type="sibTrans" cxnId="{D6D5E01C-F0C4-4AB9-A45E-C6FFDF3178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B31943B-F951-4A62-ADFA-FB052AD953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не применяется, но документ выдается 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7E758925-EC69-4BF8-9564-7897B7126E88}" type="parTrans" cxnId="{0A9E688A-FB7C-49A9-B3B0-1176C9847F0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C0FFEFE-AE7D-43BD-ADC9-BC16486BA7E0}" type="sibTrans" cxnId="{0A9E688A-FB7C-49A9-B3B0-1176C9847F0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FBCD57B-2795-413E-A912-A3B63DF5A017}">
      <dgm:prSet phldrT="[Текст]" custT="1"/>
      <dgm:spPr/>
      <dgm:t>
        <a:bodyPr/>
        <a:lstStyle/>
        <a:p>
          <a:r>
            <a:rPr lang="ru-RU" sz="1600" b="1" dirty="0" smtClean="0"/>
            <a:t>В отдаленных или труднодоступных местностях по требованию покупателя выдается документ, подтверждающий расчет </a:t>
          </a:r>
          <a:endParaRPr lang="ru-RU" sz="1600" b="1" dirty="0"/>
        </a:p>
      </dgm:t>
    </dgm:pt>
    <dgm:pt modelId="{E51D37CE-DC27-412C-A4E9-D37907E89D0F}" type="parTrans" cxnId="{C10C7199-C26F-414E-9A5C-18F7B4327A7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39976551-82AD-4567-864B-9C2F104B6512}" type="sibTrans" cxnId="{C10C7199-C26F-414E-9A5C-18F7B4327A7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17E71A4-D24D-494C-8FC6-AD5B39475EE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применяется, но с ограничениями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BCE1465C-4FA4-42D1-A6DC-6CA76B181937}" type="parTrans" cxnId="{62EDF6D2-CF4C-48D2-8DDD-3805D2E6726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93556F3-4B96-4013-B37E-1B7957274F3C}" type="sibTrans" cxnId="{62EDF6D2-CF4C-48D2-8DDD-3805D2E6726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48C6F344-C727-42AD-9A6B-E091C198A23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1600" b="1" dirty="0" smtClean="0">
              <a:solidFill>
                <a:srgbClr val="FFFFFF"/>
              </a:solidFill>
            </a:rPr>
            <a:t>В отдаленных от сетей связи местностях ККТ применяется в режиме без передачи фискальных документов</a:t>
          </a:r>
          <a:endParaRPr lang="ru-RU" sz="1600" b="1" dirty="0">
            <a:solidFill>
              <a:srgbClr val="FFFFFF"/>
            </a:solidFill>
          </a:endParaRPr>
        </a:p>
      </dgm:t>
    </dgm:pt>
    <dgm:pt modelId="{7BBF9709-FE11-4B5A-8BEC-30F5CCAF3C36}" type="parTrans" cxnId="{A22C5AA7-2CE0-47CD-88A5-B5093276A38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004E4199-445E-49F8-8390-FD8DB8F17E05}" type="sibTrans" cxnId="{A22C5AA7-2CE0-47CD-88A5-B5093276A38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C85D1E8-D1F7-4BBC-B2C5-41989D2B300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FFFFFF"/>
              </a:solidFill>
            </a:rPr>
            <a:t>При расчетах с использованием электронного средства платежа без его предъявления между организациями и ИП (безналичный расчет)</a:t>
          </a:r>
          <a:endParaRPr lang="ru-RU" sz="1400" b="1" dirty="0">
            <a:solidFill>
              <a:srgbClr val="FFFFFF"/>
            </a:solidFill>
          </a:endParaRPr>
        </a:p>
      </dgm:t>
    </dgm:pt>
    <dgm:pt modelId="{0C70BE65-2DF1-48D8-9AC1-E5A9D447D4CD}" type="parTrans" cxnId="{1398B4C9-18F8-4EB4-B02B-009CE4D7EB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4C5AF6B-C52A-4140-B582-1DD4C93D49B7}" type="sibTrans" cxnId="{1398B4C9-18F8-4EB4-B02B-009CE4D7EB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6FFBB3D-CC4C-4EBB-BC08-C21C9499B37F}" type="pres">
      <dgm:prSet presAssocID="{9824B296-AE85-41E4-8B74-7B3F89D5CB9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3BCB9-0A1E-49C1-835A-F8BCA59B057A}" type="pres">
      <dgm:prSet presAssocID="{BA8E4F52-1A5E-4326-BA87-7EE9953E0853}" presName="compNode" presStyleCnt="0"/>
      <dgm:spPr/>
    </dgm:pt>
    <dgm:pt modelId="{81761E7C-705A-4F45-A355-1F481186CB2C}" type="pres">
      <dgm:prSet presAssocID="{BA8E4F52-1A5E-4326-BA87-7EE9953E0853}" presName="aNode" presStyleLbl="bgShp" presStyleIdx="0" presStyleCnt="3"/>
      <dgm:spPr/>
      <dgm:t>
        <a:bodyPr/>
        <a:lstStyle/>
        <a:p>
          <a:endParaRPr lang="ru-RU"/>
        </a:p>
      </dgm:t>
    </dgm:pt>
    <dgm:pt modelId="{44DA1F45-68DB-4711-8E20-A05369631935}" type="pres">
      <dgm:prSet presAssocID="{BA8E4F52-1A5E-4326-BA87-7EE9953E0853}" presName="textNode" presStyleLbl="bgShp" presStyleIdx="0" presStyleCnt="3"/>
      <dgm:spPr/>
      <dgm:t>
        <a:bodyPr/>
        <a:lstStyle/>
        <a:p>
          <a:endParaRPr lang="ru-RU"/>
        </a:p>
      </dgm:t>
    </dgm:pt>
    <dgm:pt modelId="{E1EFD628-4543-455B-8994-CBB71854F645}" type="pres">
      <dgm:prSet presAssocID="{BA8E4F52-1A5E-4326-BA87-7EE9953E0853}" presName="compChildNode" presStyleCnt="0"/>
      <dgm:spPr/>
    </dgm:pt>
    <dgm:pt modelId="{4008DD56-D02C-4D6F-910E-300D4184224F}" type="pres">
      <dgm:prSet presAssocID="{BA8E4F52-1A5E-4326-BA87-7EE9953E0853}" presName="theInnerList" presStyleCnt="0"/>
      <dgm:spPr/>
    </dgm:pt>
    <dgm:pt modelId="{7C6B217A-316D-4FBC-A186-B42D366F63FE}" type="pres">
      <dgm:prSet presAssocID="{242998E4-5EDD-44C8-93AF-CD35DFC86AE5}" presName="childNode" presStyleLbl="node1" presStyleIdx="0" presStyleCnt="4" custScaleX="107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582EE-F2D1-4F9E-80B7-8F6CC457B66C}" type="pres">
      <dgm:prSet presAssocID="{242998E4-5EDD-44C8-93AF-CD35DFC86AE5}" presName="aSpace2" presStyleCnt="0"/>
      <dgm:spPr/>
    </dgm:pt>
    <dgm:pt modelId="{89D5711F-C1AF-4723-9984-899470BF5E09}" type="pres">
      <dgm:prSet presAssocID="{BC85D1E8-D1F7-4BBC-B2C5-41989D2B3000}" presName="childNode" presStyleLbl="node1" presStyleIdx="1" presStyleCnt="4" custScaleX="107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44170-F77C-4F15-826E-75E197FB13D8}" type="pres">
      <dgm:prSet presAssocID="{BA8E4F52-1A5E-4326-BA87-7EE9953E0853}" presName="aSpace" presStyleCnt="0"/>
      <dgm:spPr/>
    </dgm:pt>
    <dgm:pt modelId="{7F775442-8BA1-465E-B1FD-57C2B79879FF}" type="pres">
      <dgm:prSet presAssocID="{FB31943B-F951-4A62-ADFA-FB052AD9532A}" presName="compNode" presStyleCnt="0"/>
      <dgm:spPr/>
    </dgm:pt>
    <dgm:pt modelId="{06BC0A6B-474B-44C4-9563-611F8E49DAD1}" type="pres">
      <dgm:prSet presAssocID="{FB31943B-F951-4A62-ADFA-FB052AD9532A}" presName="aNode" presStyleLbl="bgShp" presStyleIdx="1" presStyleCnt="3"/>
      <dgm:spPr/>
      <dgm:t>
        <a:bodyPr/>
        <a:lstStyle/>
        <a:p>
          <a:endParaRPr lang="ru-RU"/>
        </a:p>
      </dgm:t>
    </dgm:pt>
    <dgm:pt modelId="{8D2181CC-EA85-468E-B2DA-4C97F55D4C43}" type="pres">
      <dgm:prSet presAssocID="{FB31943B-F951-4A62-ADFA-FB052AD9532A}" presName="textNode" presStyleLbl="bgShp" presStyleIdx="1" presStyleCnt="3"/>
      <dgm:spPr/>
      <dgm:t>
        <a:bodyPr/>
        <a:lstStyle/>
        <a:p>
          <a:endParaRPr lang="ru-RU"/>
        </a:p>
      </dgm:t>
    </dgm:pt>
    <dgm:pt modelId="{7F3165DA-F42A-45F4-978B-CE5C4B2EC4C2}" type="pres">
      <dgm:prSet presAssocID="{FB31943B-F951-4A62-ADFA-FB052AD9532A}" presName="compChildNode" presStyleCnt="0"/>
      <dgm:spPr/>
    </dgm:pt>
    <dgm:pt modelId="{E76053BE-7734-49F3-8EA8-3D342A5CA1C6}" type="pres">
      <dgm:prSet presAssocID="{FB31943B-F951-4A62-ADFA-FB052AD9532A}" presName="theInnerList" presStyleCnt="0"/>
      <dgm:spPr/>
    </dgm:pt>
    <dgm:pt modelId="{5A6BC811-4FE7-4BD0-844E-EA20CFD902D2}" type="pres">
      <dgm:prSet presAssocID="{EFBCD57B-2795-413E-A912-A3B63DF5A017}" presName="childNode" presStyleLbl="node1" presStyleIdx="2" presStyleCnt="4" custScaleX="108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CFAF-1CED-460B-9CAC-BFB46A8A37D9}" type="pres">
      <dgm:prSet presAssocID="{FB31943B-F951-4A62-ADFA-FB052AD9532A}" presName="aSpace" presStyleCnt="0"/>
      <dgm:spPr/>
    </dgm:pt>
    <dgm:pt modelId="{62347BD1-29B8-406A-8CA3-0808C1F9475B}" type="pres">
      <dgm:prSet presAssocID="{917E71A4-D24D-494C-8FC6-AD5B39475EE8}" presName="compNode" presStyleCnt="0"/>
      <dgm:spPr/>
    </dgm:pt>
    <dgm:pt modelId="{5E257BB2-E90A-4CFC-B87D-47CF217610CE}" type="pres">
      <dgm:prSet presAssocID="{917E71A4-D24D-494C-8FC6-AD5B39475EE8}" presName="aNode" presStyleLbl="bgShp" presStyleIdx="2" presStyleCnt="3"/>
      <dgm:spPr/>
      <dgm:t>
        <a:bodyPr/>
        <a:lstStyle/>
        <a:p>
          <a:endParaRPr lang="ru-RU"/>
        </a:p>
      </dgm:t>
    </dgm:pt>
    <dgm:pt modelId="{0A44690B-0C67-41B8-99CD-E1F02276B777}" type="pres">
      <dgm:prSet presAssocID="{917E71A4-D24D-494C-8FC6-AD5B39475EE8}" presName="textNode" presStyleLbl="bgShp" presStyleIdx="2" presStyleCnt="3"/>
      <dgm:spPr/>
      <dgm:t>
        <a:bodyPr/>
        <a:lstStyle/>
        <a:p>
          <a:endParaRPr lang="ru-RU"/>
        </a:p>
      </dgm:t>
    </dgm:pt>
    <dgm:pt modelId="{59A57C67-E226-4B17-94C0-005F87D74525}" type="pres">
      <dgm:prSet presAssocID="{917E71A4-D24D-494C-8FC6-AD5B39475EE8}" presName="compChildNode" presStyleCnt="0"/>
      <dgm:spPr/>
    </dgm:pt>
    <dgm:pt modelId="{1DB5F017-F32B-4A2C-A60C-3425BA084152}" type="pres">
      <dgm:prSet presAssocID="{917E71A4-D24D-494C-8FC6-AD5B39475EE8}" presName="theInnerList" presStyleCnt="0"/>
      <dgm:spPr/>
    </dgm:pt>
    <dgm:pt modelId="{203D88BD-1358-49AB-A95D-476C530A2EE8}" type="pres">
      <dgm:prSet presAssocID="{48C6F344-C727-42AD-9A6B-E091C198A235}" presName="childNode" presStyleLbl="node1" presStyleIdx="3" presStyleCnt="4" custScaleX="112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31AAF1-C4E2-4281-B807-A5F132DE659B}" type="presOf" srcId="{FB31943B-F951-4A62-ADFA-FB052AD9532A}" destId="{06BC0A6B-474B-44C4-9563-611F8E49DAD1}" srcOrd="0" destOrd="0" presId="urn:microsoft.com/office/officeart/2005/8/layout/lProcess2"/>
    <dgm:cxn modelId="{26752AB3-67BD-49B0-9BD5-A029FA6F4A7B}" type="presOf" srcId="{242998E4-5EDD-44C8-93AF-CD35DFC86AE5}" destId="{7C6B217A-316D-4FBC-A186-B42D366F63FE}" srcOrd="0" destOrd="0" presId="urn:microsoft.com/office/officeart/2005/8/layout/lProcess2"/>
    <dgm:cxn modelId="{BA5A86C3-2359-4BE7-8275-BDF482FB2127}" type="presOf" srcId="{917E71A4-D24D-494C-8FC6-AD5B39475EE8}" destId="{0A44690B-0C67-41B8-99CD-E1F02276B777}" srcOrd="1" destOrd="0" presId="urn:microsoft.com/office/officeart/2005/8/layout/lProcess2"/>
    <dgm:cxn modelId="{ACB859B2-3D0C-4B59-A463-87279C03D6D7}" type="presOf" srcId="{BC85D1E8-D1F7-4BBC-B2C5-41989D2B3000}" destId="{89D5711F-C1AF-4723-9984-899470BF5E09}" srcOrd="0" destOrd="0" presId="urn:microsoft.com/office/officeart/2005/8/layout/lProcess2"/>
    <dgm:cxn modelId="{41C0925C-A0CA-438A-8658-3FDE8DB6F2B4}" srcId="{9824B296-AE85-41E4-8B74-7B3F89D5CB9E}" destId="{BA8E4F52-1A5E-4326-BA87-7EE9953E0853}" srcOrd="0" destOrd="0" parTransId="{739DFA75-F56B-46C3-A183-764B4A70F17D}" sibTransId="{F9EA8E06-107D-4A8E-98EF-77F410497539}"/>
    <dgm:cxn modelId="{72467C48-758D-49A7-9BF1-5797F3F271D5}" type="presOf" srcId="{BA8E4F52-1A5E-4326-BA87-7EE9953E0853}" destId="{81761E7C-705A-4F45-A355-1F481186CB2C}" srcOrd="0" destOrd="0" presId="urn:microsoft.com/office/officeart/2005/8/layout/lProcess2"/>
    <dgm:cxn modelId="{0A9E688A-FB7C-49A9-B3B0-1176C9847F02}" srcId="{9824B296-AE85-41E4-8B74-7B3F89D5CB9E}" destId="{FB31943B-F951-4A62-ADFA-FB052AD9532A}" srcOrd="1" destOrd="0" parTransId="{7E758925-EC69-4BF8-9564-7897B7126E88}" sibTransId="{FC0FFEFE-AE7D-43BD-ADC9-BC16486BA7E0}"/>
    <dgm:cxn modelId="{0FB5CC1D-6784-4CCD-9184-88BC3065636C}" type="presOf" srcId="{9824B296-AE85-41E4-8B74-7B3F89D5CB9E}" destId="{26FFBB3D-CC4C-4EBB-BC08-C21C9499B37F}" srcOrd="0" destOrd="0" presId="urn:microsoft.com/office/officeart/2005/8/layout/lProcess2"/>
    <dgm:cxn modelId="{D6D5E01C-F0C4-4AB9-A45E-C6FFDF3178C8}" srcId="{BA8E4F52-1A5E-4326-BA87-7EE9953E0853}" destId="{242998E4-5EDD-44C8-93AF-CD35DFC86AE5}" srcOrd="0" destOrd="0" parTransId="{07B72D98-E690-461B-A304-718604DF2F64}" sibTransId="{B91B2D07-DAB0-4F31-8DD4-18FBFA1222AE}"/>
    <dgm:cxn modelId="{62EDF6D2-CF4C-48D2-8DDD-3805D2E67269}" srcId="{9824B296-AE85-41E4-8B74-7B3F89D5CB9E}" destId="{917E71A4-D24D-494C-8FC6-AD5B39475EE8}" srcOrd="2" destOrd="0" parTransId="{BCE1465C-4FA4-42D1-A6DC-6CA76B181937}" sibTransId="{993556F3-4B96-4013-B37E-1B7957274F3C}"/>
    <dgm:cxn modelId="{C98720F7-625B-420A-ABD4-5F23709B91E0}" type="presOf" srcId="{EFBCD57B-2795-413E-A912-A3B63DF5A017}" destId="{5A6BC811-4FE7-4BD0-844E-EA20CFD902D2}" srcOrd="0" destOrd="0" presId="urn:microsoft.com/office/officeart/2005/8/layout/lProcess2"/>
    <dgm:cxn modelId="{01796A0E-5065-484C-B8F5-12FB1F1283AA}" type="presOf" srcId="{48C6F344-C727-42AD-9A6B-E091C198A235}" destId="{203D88BD-1358-49AB-A95D-476C530A2EE8}" srcOrd="0" destOrd="0" presId="urn:microsoft.com/office/officeart/2005/8/layout/lProcess2"/>
    <dgm:cxn modelId="{C10C7199-C26F-414E-9A5C-18F7B4327A72}" srcId="{FB31943B-F951-4A62-ADFA-FB052AD9532A}" destId="{EFBCD57B-2795-413E-A912-A3B63DF5A017}" srcOrd="0" destOrd="0" parTransId="{E51D37CE-DC27-412C-A4E9-D37907E89D0F}" sibTransId="{39976551-82AD-4567-864B-9C2F104B6512}"/>
    <dgm:cxn modelId="{33278FD9-AB6F-4BB6-BF84-2E7A5498809F}" type="presOf" srcId="{FB31943B-F951-4A62-ADFA-FB052AD9532A}" destId="{8D2181CC-EA85-468E-B2DA-4C97F55D4C43}" srcOrd="1" destOrd="0" presId="urn:microsoft.com/office/officeart/2005/8/layout/lProcess2"/>
    <dgm:cxn modelId="{B14A1340-F34D-4018-9FE7-4300925945DD}" type="presOf" srcId="{BA8E4F52-1A5E-4326-BA87-7EE9953E0853}" destId="{44DA1F45-68DB-4711-8E20-A05369631935}" srcOrd="1" destOrd="0" presId="urn:microsoft.com/office/officeart/2005/8/layout/lProcess2"/>
    <dgm:cxn modelId="{A22C5AA7-2CE0-47CD-88A5-B5093276A389}" srcId="{917E71A4-D24D-494C-8FC6-AD5B39475EE8}" destId="{48C6F344-C727-42AD-9A6B-E091C198A235}" srcOrd="0" destOrd="0" parTransId="{7BBF9709-FE11-4B5A-8BEC-30F5CCAF3C36}" sibTransId="{004E4199-445E-49F8-8390-FD8DB8F17E05}"/>
    <dgm:cxn modelId="{8FEC7CE0-BC01-4297-ABA6-9D29D168FAD5}" type="presOf" srcId="{917E71A4-D24D-494C-8FC6-AD5B39475EE8}" destId="{5E257BB2-E90A-4CFC-B87D-47CF217610CE}" srcOrd="0" destOrd="0" presId="urn:microsoft.com/office/officeart/2005/8/layout/lProcess2"/>
    <dgm:cxn modelId="{1398B4C9-18F8-4EB4-B02B-009CE4D7EBC8}" srcId="{BA8E4F52-1A5E-4326-BA87-7EE9953E0853}" destId="{BC85D1E8-D1F7-4BBC-B2C5-41989D2B3000}" srcOrd="1" destOrd="0" parTransId="{0C70BE65-2DF1-48D8-9AC1-E5A9D447D4CD}" sibTransId="{E4C5AF6B-C52A-4140-B582-1DD4C93D49B7}"/>
    <dgm:cxn modelId="{442F3EBA-A1C7-472B-AB29-782EF902D48E}" type="presParOf" srcId="{26FFBB3D-CC4C-4EBB-BC08-C21C9499B37F}" destId="{6A73BCB9-0A1E-49C1-835A-F8BCA59B057A}" srcOrd="0" destOrd="0" presId="urn:microsoft.com/office/officeart/2005/8/layout/lProcess2"/>
    <dgm:cxn modelId="{5211EAC8-1CC3-4515-9F16-C43D49D05B9D}" type="presParOf" srcId="{6A73BCB9-0A1E-49C1-835A-F8BCA59B057A}" destId="{81761E7C-705A-4F45-A355-1F481186CB2C}" srcOrd="0" destOrd="0" presId="urn:microsoft.com/office/officeart/2005/8/layout/lProcess2"/>
    <dgm:cxn modelId="{FF11CCB7-613C-40CC-BF8B-29F090C32DE2}" type="presParOf" srcId="{6A73BCB9-0A1E-49C1-835A-F8BCA59B057A}" destId="{44DA1F45-68DB-4711-8E20-A05369631935}" srcOrd="1" destOrd="0" presId="urn:microsoft.com/office/officeart/2005/8/layout/lProcess2"/>
    <dgm:cxn modelId="{24B6F718-B9AB-4769-9FE9-1C73CA975B1B}" type="presParOf" srcId="{6A73BCB9-0A1E-49C1-835A-F8BCA59B057A}" destId="{E1EFD628-4543-455B-8994-CBB71854F645}" srcOrd="2" destOrd="0" presId="urn:microsoft.com/office/officeart/2005/8/layout/lProcess2"/>
    <dgm:cxn modelId="{01640C97-8E26-4841-969F-8FD9BFDE75F0}" type="presParOf" srcId="{E1EFD628-4543-455B-8994-CBB71854F645}" destId="{4008DD56-D02C-4D6F-910E-300D4184224F}" srcOrd="0" destOrd="0" presId="urn:microsoft.com/office/officeart/2005/8/layout/lProcess2"/>
    <dgm:cxn modelId="{80379CE0-5F45-496D-9401-09EC1C07E9D3}" type="presParOf" srcId="{4008DD56-D02C-4D6F-910E-300D4184224F}" destId="{7C6B217A-316D-4FBC-A186-B42D366F63FE}" srcOrd="0" destOrd="0" presId="urn:microsoft.com/office/officeart/2005/8/layout/lProcess2"/>
    <dgm:cxn modelId="{2548E4EF-8C1D-4C9C-A932-6AEB4722F51D}" type="presParOf" srcId="{4008DD56-D02C-4D6F-910E-300D4184224F}" destId="{7B2582EE-F2D1-4F9E-80B7-8F6CC457B66C}" srcOrd="1" destOrd="0" presId="urn:microsoft.com/office/officeart/2005/8/layout/lProcess2"/>
    <dgm:cxn modelId="{31149B39-98F5-4A58-A2A4-E3714285891C}" type="presParOf" srcId="{4008DD56-D02C-4D6F-910E-300D4184224F}" destId="{89D5711F-C1AF-4723-9984-899470BF5E09}" srcOrd="2" destOrd="0" presId="urn:microsoft.com/office/officeart/2005/8/layout/lProcess2"/>
    <dgm:cxn modelId="{A58E13A7-5B33-4E64-B5D8-B3B4F50EBA06}" type="presParOf" srcId="{26FFBB3D-CC4C-4EBB-BC08-C21C9499B37F}" destId="{A4244170-F77C-4F15-826E-75E197FB13D8}" srcOrd="1" destOrd="0" presId="urn:microsoft.com/office/officeart/2005/8/layout/lProcess2"/>
    <dgm:cxn modelId="{19D99C75-C4E8-4FB9-B030-2DCDD2104406}" type="presParOf" srcId="{26FFBB3D-CC4C-4EBB-BC08-C21C9499B37F}" destId="{7F775442-8BA1-465E-B1FD-57C2B79879FF}" srcOrd="2" destOrd="0" presId="urn:microsoft.com/office/officeart/2005/8/layout/lProcess2"/>
    <dgm:cxn modelId="{03163F81-67BE-4F26-BB8B-D00D8BF305F7}" type="presParOf" srcId="{7F775442-8BA1-465E-B1FD-57C2B79879FF}" destId="{06BC0A6B-474B-44C4-9563-611F8E49DAD1}" srcOrd="0" destOrd="0" presId="urn:microsoft.com/office/officeart/2005/8/layout/lProcess2"/>
    <dgm:cxn modelId="{E5E0A61D-0927-4B65-B89D-EA3638815936}" type="presParOf" srcId="{7F775442-8BA1-465E-B1FD-57C2B79879FF}" destId="{8D2181CC-EA85-468E-B2DA-4C97F55D4C43}" srcOrd="1" destOrd="0" presId="urn:microsoft.com/office/officeart/2005/8/layout/lProcess2"/>
    <dgm:cxn modelId="{52AA4157-4C43-4A93-990C-46F79ECFEADB}" type="presParOf" srcId="{7F775442-8BA1-465E-B1FD-57C2B79879FF}" destId="{7F3165DA-F42A-45F4-978B-CE5C4B2EC4C2}" srcOrd="2" destOrd="0" presId="urn:microsoft.com/office/officeart/2005/8/layout/lProcess2"/>
    <dgm:cxn modelId="{18E428F1-F2A4-468E-9824-175875B1D41B}" type="presParOf" srcId="{7F3165DA-F42A-45F4-978B-CE5C4B2EC4C2}" destId="{E76053BE-7734-49F3-8EA8-3D342A5CA1C6}" srcOrd="0" destOrd="0" presId="urn:microsoft.com/office/officeart/2005/8/layout/lProcess2"/>
    <dgm:cxn modelId="{2CD37B5B-B96A-4A81-8605-A5FB42F03918}" type="presParOf" srcId="{E76053BE-7734-49F3-8EA8-3D342A5CA1C6}" destId="{5A6BC811-4FE7-4BD0-844E-EA20CFD902D2}" srcOrd="0" destOrd="0" presId="urn:microsoft.com/office/officeart/2005/8/layout/lProcess2"/>
    <dgm:cxn modelId="{AD72665A-7287-4351-8E3D-85C539A80DF3}" type="presParOf" srcId="{26FFBB3D-CC4C-4EBB-BC08-C21C9499B37F}" destId="{0CDCCFAF-1CED-460B-9CAC-BFB46A8A37D9}" srcOrd="3" destOrd="0" presId="urn:microsoft.com/office/officeart/2005/8/layout/lProcess2"/>
    <dgm:cxn modelId="{2BDDC311-F62C-4896-8691-C1AB3B2D8FEC}" type="presParOf" srcId="{26FFBB3D-CC4C-4EBB-BC08-C21C9499B37F}" destId="{62347BD1-29B8-406A-8CA3-0808C1F9475B}" srcOrd="4" destOrd="0" presId="urn:microsoft.com/office/officeart/2005/8/layout/lProcess2"/>
    <dgm:cxn modelId="{73CF8963-6973-425B-B232-AED69A37F455}" type="presParOf" srcId="{62347BD1-29B8-406A-8CA3-0808C1F9475B}" destId="{5E257BB2-E90A-4CFC-B87D-47CF217610CE}" srcOrd="0" destOrd="0" presId="urn:microsoft.com/office/officeart/2005/8/layout/lProcess2"/>
    <dgm:cxn modelId="{FAF413B2-F130-44DC-8FBD-2F23A798963B}" type="presParOf" srcId="{62347BD1-29B8-406A-8CA3-0808C1F9475B}" destId="{0A44690B-0C67-41B8-99CD-E1F02276B777}" srcOrd="1" destOrd="0" presId="urn:microsoft.com/office/officeart/2005/8/layout/lProcess2"/>
    <dgm:cxn modelId="{93CE452B-B76A-4DD8-BEEC-DA3082828588}" type="presParOf" srcId="{62347BD1-29B8-406A-8CA3-0808C1F9475B}" destId="{59A57C67-E226-4B17-94C0-005F87D74525}" srcOrd="2" destOrd="0" presId="urn:microsoft.com/office/officeart/2005/8/layout/lProcess2"/>
    <dgm:cxn modelId="{E893C745-120C-468A-81FA-376EEDC6251D}" type="presParOf" srcId="{59A57C67-E226-4B17-94C0-005F87D74525}" destId="{1DB5F017-F32B-4A2C-A60C-3425BA084152}" srcOrd="0" destOrd="0" presId="urn:microsoft.com/office/officeart/2005/8/layout/lProcess2"/>
    <dgm:cxn modelId="{880E3E19-CDBD-450C-8D68-69889B60FF0A}" type="presParOf" srcId="{1DB5F017-F32B-4A2C-A60C-3425BA084152}" destId="{203D88BD-1358-49AB-A95D-476C530A2EE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61E7C-705A-4F45-A355-1F481186CB2C}">
      <dsp:nvSpPr>
        <dsp:cNvPr id="0" name=""/>
        <dsp:cNvSpPr/>
      </dsp:nvSpPr>
      <dsp:spPr>
        <a:xfrm>
          <a:off x="1125" y="0"/>
          <a:ext cx="2925325" cy="5963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ККТ не применяется, документ не выдается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25" y="0"/>
        <a:ext cx="2925325" cy="1789131"/>
      </dsp:txXfrm>
    </dsp:sp>
    <dsp:sp modelId="{7C6B217A-316D-4FBC-A186-B42D366F63FE}">
      <dsp:nvSpPr>
        <dsp:cNvPr id="0" name=""/>
        <dsp:cNvSpPr/>
      </dsp:nvSpPr>
      <dsp:spPr>
        <a:xfrm>
          <a:off x="209817" y="1790879"/>
          <a:ext cx="2507939" cy="1798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При осуществлении видов деятельности  и оказании услуг, указанных в законе</a:t>
          </a:r>
          <a:endParaRPr lang="ru-RU" sz="1500" b="1" kern="1200" dirty="0"/>
        </a:p>
      </dsp:txBody>
      <dsp:txXfrm>
        <a:off x="262483" y="1843545"/>
        <a:ext cx="2402607" cy="1692827"/>
      </dsp:txXfrm>
    </dsp:sp>
    <dsp:sp modelId="{89D5711F-C1AF-4723-9984-899470BF5E09}">
      <dsp:nvSpPr>
        <dsp:cNvPr id="0" name=""/>
        <dsp:cNvSpPr/>
      </dsp:nvSpPr>
      <dsp:spPr>
        <a:xfrm>
          <a:off x="209817" y="3865678"/>
          <a:ext cx="2507939" cy="179815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</a:rPr>
            <a:t>При расчетах с использованием электронного средства платежа без его предъявления между организациями и ИП (безналичный расчет)</a:t>
          </a:r>
          <a:endParaRPr lang="ru-RU" sz="1400" b="1" kern="1200" dirty="0">
            <a:solidFill>
              <a:srgbClr val="FFFFFF"/>
            </a:solidFill>
          </a:endParaRPr>
        </a:p>
      </dsp:txBody>
      <dsp:txXfrm>
        <a:off x="262483" y="3918344"/>
        <a:ext cx="2402607" cy="1692827"/>
      </dsp:txXfrm>
    </dsp:sp>
    <dsp:sp modelId="{06BC0A6B-474B-44C4-9563-611F8E49DAD1}">
      <dsp:nvSpPr>
        <dsp:cNvPr id="0" name=""/>
        <dsp:cNvSpPr/>
      </dsp:nvSpPr>
      <dsp:spPr>
        <a:xfrm>
          <a:off x="3145849" y="0"/>
          <a:ext cx="2925325" cy="5963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ККТ не применяется, но документ выдается 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145849" y="0"/>
        <a:ext cx="2925325" cy="1789131"/>
      </dsp:txXfrm>
    </dsp:sp>
    <dsp:sp modelId="{5A6BC811-4FE7-4BD0-844E-EA20CFD902D2}">
      <dsp:nvSpPr>
        <dsp:cNvPr id="0" name=""/>
        <dsp:cNvSpPr/>
      </dsp:nvSpPr>
      <dsp:spPr>
        <a:xfrm>
          <a:off x="3339623" y="1789131"/>
          <a:ext cx="2537777" cy="3876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отдаленных или труднодоступных местностях по требованию покупателя выдается документ, подтверждающий расчет </a:t>
          </a:r>
          <a:endParaRPr lang="ru-RU" sz="1600" b="1" kern="1200" dirty="0"/>
        </a:p>
      </dsp:txBody>
      <dsp:txXfrm>
        <a:off x="3413952" y="1863460"/>
        <a:ext cx="2389119" cy="3727794"/>
      </dsp:txXfrm>
    </dsp:sp>
    <dsp:sp modelId="{5E257BB2-E90A-4CFC-B87D-47CF217610CE}">
      <dsp:nvSpPr>
        <dsp:cNvPr id="0" name=""/>
        <dsp:cNvSpPr/>
      </dsp:nvSpPr>
      <dsp:spPr>
        <a:xfrm>
          <a:off x="6290573" y="0"/>
          <a:ext cx="2925325" cy="5963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ККТ применяется, но с ограничениями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290573" y="0"/>
        <a:ext cx="2925325" cy="1789131"/>
      </dsp:txXfrm>
    </dsp:sp>
    <dsp:sp modelId="{203D88BD-1358-49AB-A95D-476C530A2EE8}">
      <dsp:nvSpPr>
        <dsp:cNvPr id="0" name=""/>
        <dsp:cNvSpPr/>
      </dsp:nvSpPr>
      <dsp:spPr>
        <a:xfrm>
          <a:off x="6433470" y="1789131"/>
          <a:ext cx="2639532" cy="387645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FF"/>
              </a:solidFill>
            </a:rPr>
            <a:t>В отдаленных от сетей связи местностях ККТ применяется в режиме без передачи фискальных документов</a:t>
          </a:r>
          <a:endParaRPr lang="ru-RU" sz="1600" b="1" kern="1200" dirty="0">
            <a:solidFill>
              <a:srgbClr val="FFFFFF"/>
            </a:solidFill>
          </a:endParaRPr>
        </a:p>
      </dsp:txBody>
      <dsp:txXfrm>
        <a:off x="6510779" y="1866440"/>
        <a:ext cx="2484914" cy="372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5"/>
            <a:ext cx="2946400" cy="49418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defTabSz="10429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15"/>
            <a:ext cx="2946400" cy="49418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defTabSz="10429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31C243-82ED-4956-958B-7531DF69CE14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746125"/>
            <a:ext cx="5229225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7" y="4690829"/>
            <a:ext cx="5438775" cy="444293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496"/>
            <a:ext cx="2946400" cy="4941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defTabSz="10429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378496"/>
            <a:ext cx="2946400" cy="4941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 defTabSz="10429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733DE2-7C0B-40E3-9E0F-704442F86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64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88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150" algn="l" defTabSz="104188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85" algn="l" defTabSz="104188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036" algn="l" defTabSz="104188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768" algn="l" defTabSz="104188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880" algn="l" defTabSz="10419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857" algn="l" defTabSz="10419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834" algn="l" defTabSz="10419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808" algn="l" defTabSz="10419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33DE2-7C0B-40E3-9E0F-704442F865A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5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5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9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2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4C59-4A88-44B7-83CB-C2B4976526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4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1E56-BE48-448A-AE12-2F3D394065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9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5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9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2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2" y="1771656"/>
            <a:ext cx="8561139" cy="5324475"/>
          </a:xfrm>
        </p:spPr>
        <p:txBody>
          <a:bodyPr/>
          <a:lstStyle>
            <a:lvl1pPr marL="363154" indent="0">
              <a:buFontTx/>
              <a:buNone/>
              <a:defRPr b="1">
                <a:latin typeface="+mj-lt"/>
              </a:defRPr>
            </a:lvl1pPr>
            <a:lvl2pPr marL="359981" indent="3175">
              <a:defRPr>
                <a:latin typeface="+mj-lt"/>
              </a:defRPr>
            </a:lvl2pPr>
            <a:lvl3pPr marL="627985" indent="-260074">
              <a:tabLst/>
              <a:defRPr>
                <a:latin typeface="+mj-lt"/>
              </a:defRPr>
            </a:lvl3pPr>
            <a:lvl4pPr marL="0" indent="35998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8"/>
            <a:ext cx="8580438" cy="1219199"/>
          </a:xfrm>
        </p:spPr>
        <p:txBody>
          <a:bodyPr/>
          <a:lstStyle>
            <a:lvl1pPr marL="0" marR="0" indent="0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F310-B291-4786-974D-97BD93E1F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8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2" y="1771656"/>
            <a:ext cx="8561139" cy="5324475"/>
          </a:xfrm>
        </p:spPr>
        <p:txBody>
          <a:bodyPr/>
          <a:lstStyle>
            <a:lvl1pPr marL="363154" indent="0">
              <a:buFontTx/>
              <a:buNone/>
              <a:defRPr b="1">
                <a:latin typeface="+mj-lt"/>
              </a:defRPr>
            </a:lvl1pPr>
            <a:lvl2pPr marL="363154" indent="0">
              <a:defRPr>
                <a:latin typeface="+mj-lt"/>
              </a:defRPr>
            </a:lvl2pPr>
            <a:lvl3pPr marL="627985" indent="-260074">
              <a:defRPr>
                <a:latin typeface="+mj-lt"/>
              </a:defRPr>
            </a:lvl3pPr>
            <a:lvl4pPr marL="0" indent="359981">
              <a:defRPr>
                <a:latin typeface="+mj-lt"/>
              </a:defRPr>
            </a:lvl4pPr>
            <a:lvl5pPr marL="143358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8"/>
            <a:ext cx="8581268" cy="1219199"/>
          </a:xfrm>
        </p:spPr>
        <p:txBody>
          <a:bodyPr/>
          <a:lstStyle>
            <a:lvl1pPr marL="0" marR="0" indent="0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8D97-A298-41A3-9EB5-B8686FA38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5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5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B793-89FE-4CD4-B7F4-5BB4134550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8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1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1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A909-54AE-4601-AF55-6097E2DE40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4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D31C-AA9B-4275-979E-5B37834A3D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20"/>
            <a:ext cx="663576" cy="719137"/>
          </a:xfrm>
        </p:spPr>
        <p:txBody>
          <a:bodyPr/>
          <a:lstStyle>
            <a:lvl1pPr algn="ctr">
              <a:defRPr sz="27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4B02B7BB-AE87-497A-ACFA-C1942D6ED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1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8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8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AD61-4183-41B4-8E8C-333F61CE20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4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2" y="1771656"/>
            <a:ext cx="8561139" cy="5324475"/>
          </a:xfrm>
        </p:spPr>
        <p:txBody>
          <a:bodyPr/>
          <a:lstStyle>
            <a:lvl1pPr marL="363154" indent="0">
              <a:buFontTx/>
              <a:buNone/>
              <a:defRPr b="1">
                <a:latin typeface="+mj-lt"/>
              </a:defRPr>
            </a:lvl1pPr>
            <a:lvl2pPr marL="359981" indent="3175">
              <a:defRPr>
                <a:latin typeface="+mj-lt"/>
              </a:defRPr>
            </a:lvl2pPr>
            <a:lvl3pPr marL="627985" indent="-260074">
              <a:tabLst/>
              <a:defRPr>
                <a:latin typeface="+mj-lt"/>
              </a:defRPr>
            </a:lvl3pPr>
            <a:lvl4pPr marL="0" indent="35998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8"/>
            <a:ext cx="8580438" cy="1219199"/>
          </a:xfrm>
        </p:spPr>
        <p:txBody>
          <a:bodyPr/>
          <a:lstStyle>
            <a:lvl1pPr marL="0" marR="0" indent="0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75E1-7648-4DEB-89F0-06E1E312E9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1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0976" indent="0">
              <a:buNone/>
              <a:defRPr sz="3200"/>
            </a:lvl2pPr>
            <a:lvl3pPr marL="1041952" indent="0">
              <a:buNone/>
              <a:defRPr sz="2700"/>
            </a:lvl3pPr>
            <a:lvl4pPr marL="1562928" indent="0">
              <a:buNone/>
              <a:defRPr sz="2300"/>
            </a:lvl4pPr>
            <a:lvl5pPr marL="2083905" indent="0">
              <a:buNone/>
              <a:defRPr sz="2300"/>
            </a:lvl5pPr>
            <a:lvl6pPr marL="2604880" indent="0">
              <a:buNone/>
              <a:defRPr sz="2300"/>
            </a:lvl6pPr>
            <a:lvl7pPr marL="3125857" indent="0">
              <a:buNone/>
              <a:defRPr sz="2300"/>
            </a:lvl7pPr>
            <a:lvl8pPr marL="3646834" indent="0">
              <a:buNone/>
              <a:defRPr sz="2300"/>
            </a:lvl8pPr>
            <a:lvl9pPr marL="4167808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D373-2886-45FD-8422-56BFF787FA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6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7DA6-BB73-4FB1-82FE-99BEDA67E9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C2B1-A564-4476-999E-16BB264909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8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2" y="1771656"/>
            <a:ext cx="8561139" cy="5324475"/>
          </a:xfrm>
        </p:spPr>
        <p:txBody>
          <a:bodyPr/>
          <a:lstStyle>
            <a:lvl1pPr marL="363154" indent="0">
              <a:buFontTx/>
              <a:buNone/>
              <a:defRPr b="1">
                <a:latin typeface="+mj-lt"/>
              </a:defRPr>
            </a:lvl1pPr>
            <a:lvl2pPr marL="363154" indent="0">
              <a:defRPr>
                <a:latin typeface="+mj-lt"/>
              </a:defRPr>
            </a:lvl2pPr>
            <a:lvl3pPr marL="627985" indent="-260074">
              <a:defRPr>
                <a:latin typeface="+mj-lt"/>
              </a:defRPr>
            </a:lvl3pPr>
            <a:lvl4pPr marL="0" indent="359981">
              <a:defRPr>
                <a:latin typeface="+mj-lt"/>
              </a:defRPr>
            </a:lvl4pPr>
            <a:lvl5pPr marL="143358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8"/>
            <a:ext cx="8581268" cy="1219199"/>
          </a:xfrm>
        </p:spPr>
        <p:txBody>
          <a:bodyPr/>
          <a:lstStyle>
            <a:lvl1pPr marL="0" marR="0" indent="0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6A0CA-C69B-4587-9267-9A52E58509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5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EEA4-04C3-42D4-ACD8-9C25406A0C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4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1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1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1180-901C-4487-AF3B-E4DAC473E5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1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3361-D142-4808-9AB4-47E5304142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20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465DB4E6-1A61-400A-8C11-06F32EDC83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6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8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8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AA03-C8DE-4D5A-A6B6-66AC9674A6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7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0976" indent="0">
              <a:buNone/>
              <a:defRPr sz="3200"/>
            </a:lvl2pPr>
            <a:lvl3pPr marL="1041952" indent="0">
              <a:buNone/>
              <a:defRPr sz="2700"/>
            </a:lvl3pPr>
            <a:lvl4pPr marL="1562928" indent="0">
              <a:buNone/>
              <a:defRPr sz="2300"/>
            </a:lvl4pPr>
            <a:lvl5pPr marL="2083905" indent="0">
              <a:buNone/>
              <a:defRPr sz="2300"/>
            </a:lvl5pPr>
            <a:lvl6pPr marL="2604880" indent="0">
              <a:buNone/>
              <a:defRPr sz="2300"/>
            </a:lvl6pPr>
            <a:lvl7pPr marL="3125857" indent="0">
              <a:buNone/>
              <a:defRPr sz="2300"/>
            </a:lvl7pPr>
            <a:lvl8pPr marL="3646834" indent="0">
              <a:buNone/>
              <a:defRPr sz="2300"/>
            </a:lvl8pPr>
            <a:lvl9pPr marL="4167808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F376-D9A3-44A6-AD8C-8F73D707C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3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94" y="539755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94" y="1763720"/>
            <a:ext cx="8588375" cy="533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9"/>
            <a:ext cx="2495550" cy="40163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l" defTabSz="104195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45" y="7008819"/>
            <a:ext cx="3387725" cy="40163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ctr" defTabSz="104195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4"/>
            <a:ext cx="725488" cy="696913"/>
          </a:xfrm>
          <a:prstGeom prst="rect">
            <a:avLst/>
          </a:prstGeom>
        </p:spPr>
        <p:txBody>
          <a:bodyPr vert="horz" lIns="104196" tIns="52098" rIns="104196" bIns="52098" rtlCol="0" anchor="ctr">
            <a:normAutofit/>
          </a:bodyPr>
          <a:lstStyle>
            <a:lvl1pPr algn="ctr" defTabSz="104195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1B120E-270A-4A11-A1F3-93982F569E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69" r:id="rId5"/>
    <p:sldLayoutId id="2147483783" r:id="rId6"/>
    <p:sldLayoutId id="2147483784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717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430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0148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6864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154" indent="-363154" algn="l" defTabSz="1041885" rtl="0" fontAlgn="base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154" indent="93566" algn="l" defTabSz="1041885" rtl="0" fontAlgn="base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035" indent="-260074" algn="l" defTabSz="104188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506" indent="-1238524" algn="just" defTabSz="104188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582" indent="393283" algn="l" defTabSz="104188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5369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44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322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98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6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52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2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05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8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57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834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80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94" y="539755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954094" y="1763720"/>
            <a:ext cx="8588375" cy="533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9"/>
            <a:ext cx="2495550" cy="40163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l" defTabSz="104195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45" y="7008819"/>
            <a:ext cx="3387725" cy="40163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ctr" defTabSz="104195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4"/>
            <a:ext cx="725488" cy="696913"/>
          </a:xfrm>
          <a:prstGeom prst="rect">
            <a:avLst/>
          </a:prstGeom>
        </p:spPr>
        <p:txBody>
          <a:bodyPr vert="horz" lIns="104196" tIns="52098" rIns="104196" bIns="52098" rtlCol="0" anchor="ctr">
            <a:normAutofit/>
          </a:bodyPr>
          <a:lstStyle>
            <a:lvl1pPr algn="ctr" defTabSz="104195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52A48881-CE94-46FB-B800-1B49CA57BD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774" r:id="rId5"/>
    <p:sldLayoutId id="2147483808" r:id="rId6"/>
    <p:sldLayoutId id="2147483809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717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430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0148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6864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154" indent="-363154" algn="l" defTabSz="1041885" rtl="0" fontAlgn="base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154" indent="93566" algn="l" defTabSz="1041885" rtl="0" fontAlgn="base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035" indent="-260074" algn="l" defTabSz="104188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506" indent="-1238524" algn="just" defTabSz="104188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582" indent="393283" algn="l" defTabSz="104188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5369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44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322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98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6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52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2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05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8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57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834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80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00" y="324246"/>
            <a:ext cx="1455766" cy="15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594172" y="2591096"/>
            <a:ext cx="6530468" cy="14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«О правилах 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и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обязанностях 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применения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онлайн-касс»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ctr"/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3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Обязаны применять онлайн-кассы организации и индивидуальные предприниматели при торговле продовольственными и непродовольственными товарами по следующим местам торговли</a:t>
            </a:r>
            <a:r>
              <a:rPr lang="ru-RU" sz="2400" dirty="0" smtClean="0"/>
              <a:t>: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Кто обязан применять ККТ?</a:t>
            </a:r>
            <a:br>
              <a:rPr lang="ru-RU" sz="4400" dirty="0" smtClean="0"/>
            </a:br>
            <a:r>
              <a:rPr lang="ru-RU" sz="1400" dirty="0" smtClean="0"/>
              <a:t>Федеральный закон № 54-ФЗ от 22.05.2003 «О применении контрольно – кассовой техники при осуществлении расчетов в Российской Федерации»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8D97-A298-41A3-9EB5-B8686FA38C9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17249"/>
              </p:ext>
            </p:extLst>
          </p:nvPr>
        </p:nvGraphicFramePr>
        <p:xfrm>
          <a:off x="1098228" y="3636615"/>
          <a:ext cx="8352928" cy="309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3691"/>
                <a:gridCol w="4289237"/>
              </a:tblGrid>
              <a:tr h="309634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магазины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палатки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автофургоны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автолавки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открытые прилавки внутри крытых рыночных помещений при торговле непродовольственными товарам, которые определены в перечне, утвержденном правительством РФ;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киоски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павильоны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автомагазины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помещения контейнерного типа;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другие аналогично обустроенные и обеспечивающие показ и сохранность товара торговых местах (помещения автотранспортные средства, в том числе прицепы и полуприцепы).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8325" y="33496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8325" y="3349625"/>
            <a:ext cx="3529013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82204" y="468263"/>
            <a:ext cx="8568952" cy="720080"/>
          </a:xfrm>
        </p:spPr>
        <p:txBody>
          <a:bodyPr/>
          <a:lstStyle/>
          <a:p>
            <a:pPr algn="ctr"/>
            <a:r>
              <a:rPr lang="ru-RU" sz="2800" dirty="0" smtClean="0"/>
              <a:t>Исключения и особенности в работе с онлайн-кассой</a:t>
            </a:r>
            <a:endParaRPr lang="ru-RU" sz="2800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34553" y="6660950"/>
            <a:ext cx="724718" cy="6966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dirty="0"/>
              <a:t>3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75654979"/>
              </p:ext>
            </p:extLst>
          </p:nvPr>
        </p:nvGraphicFramePr>
        <p:xfrm>
          <a:off x="522165" y="1332359"/>
          <a:ext cx="9217024" cy="596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3834532" y="6084887"/>
            <a:ext cx="266429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6717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3430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0148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6864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400" dirty="0" smtClean="0"/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(Постановление Правительства ХМАО – Югры № 537-п от 22.12.2016)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6930876" y="6115255"/>
            <a:ext cx="266429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6717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3430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0148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6864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(Постановление Правительства ХМАО – Югры № 23-п от 27.01.2017)</a:t>
            </a:r>
            <a:endParaRPr lang="ru-RU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Ответственность  за нарушения законодательства о применении ККТ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8D97-A298-41A3-9EB5-B8686FA38C9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693609"/>
            <a:ext cx="9289031" cy="539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8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54212" y="612279"/>
            <a:ext cx="9505056" cy="736366"/>
          </a:xfrm>
        </p:spPr>
        <p:txBody>
          <a:bodyPr/>
          <a:lstStyle/>
          <a:p>
            <a:pPr algn="ctr"/>
            <a:r>
              <a:rPr lang="ru-RU" sz="2800" dirty="0" smtClean="0"/>
              <a:t>Месторасположение на сайте ФНС России реестра ККТ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en-US" sz="2800" dirty="0" smtClean="0"/>
              <a:t>www.nalog.gov.ru)</a:t>
            </a:r>
            <a:endParaRPr lang="ru-RU" sz="2800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34553" y="6660950"/>
            <a:ext cx="724718" cy="6966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5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692399"/>
            <a:ext cx="9289032" cy="559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 rot="20889247">
            <a:off x="4976948" y="6252878"/>
            <a:ext cx="2116403" cy="826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810196" y="786886"/>
            <a:ext cx="9289032" cy="813243"/>
          </a:xfrm>
        </p:spPr>
        <p:txBody>
          <a:bodyPr/>
          <a:lstStyle/>
          <a:p>
            <a:pPr algn="ctr"/>
            <a:r>
              <a:rPr lang="ru-RU" sz="2800" dirty="0" smtClean="0"/>
              <a:t>Контроль </a:t>
            </a:r>
            <a:r>
              <a:rPr lang="ru-RU" sz="2800" dirty="0"/>
              <a:t>за соблюдением законодательства РФ о применении контрольно-кассовой техники</a:t>
            </a:r>
          </a:p>
        </p:txBody>
      </p:sp>
      <p:sp>
        <p:nvSpPr>
          <p:cNvPr id="14" name="Объект 1"/>
          <p:cNvSpPr>
            <a:spLocks noGrp="1"/>
          </p:cNvSpPr>
          <p:nvPr>
            <p:ph idx="1"/>
          </p:nvPr>
        </p:nvSpPr>
        <p:spPr>
          <a:xfrm>
            <a:off x="810196" y="4140671"/>
            <a:ext cx="5976664" cy="2520483"/>
          </a:xfrm>
        </p:spPr>
        <p:txBody>
          <a:bodyPr/>
          <a:lstStyle/>
          <a:p>
            <a:pPr algn="r"/>
            <a:endParaRPr lang="ru-RU" sz="1600" dirty="0"/>
          </a:p>
          <a:p>
            <a:pPr marL="652531" indent="-363668">
              <a:buFont typeface="Wingdings" panose="05000000000000000000" pitchFamily="2" charset="2"/>
              <a:buChar char="ü"/>
            </a:pPr>
            <a:r>
              <a:rPr lang="ru-RU" sz="1800" dirty="0"/>
              <a:t>Проверка – </a:t>
            </a:r>
            <a:r>
              <a:rPr lang="ru-RU" sz="1800" dirty="0" smtClean="0"/>
              <a:t> </a:t>
            </a:r>
          </a:p>
          <a:p>
            <a:pPr marL="288863"/>
            <a:r>
              <a:rPr lang="ru-RU" sz="1800" dirty="0"/>
              <a:t> </a:t>
            </a:r>
            <a:r>
              <a:rPr lang="ru-RU" sz="1800" dirty="0" smtClean="0"/>
              <a:t>      гарантированное </a:t>
            </a:r>
            <a:r>
              <a:rPr lang="ru-RU" sz="1800" dirty="0"/>
              <a:t>следствие невыполнения </a:t>
            </a:r>
            <a:r>
              <a:rPr lang="ru-RU" sz="1800" dirty="0" smtClean="0"/>
              <a:t>закона</a:t>
            </a:r>
            <a:endParaRPr lang="ru-RU" sz="1800" dirty="0"/>
          </a:p>
          <a:p>
            <a:pPr marL="652531" indent="-363668">
              <a:buFont typeface="Wingdings" panose="05000000000000000000" pitchFamily="2" charset="2"/>
              <a:buChar char="ü"/>
            </a:pPr>
            <a:r>
              <a:rPr lang="ru-RU" sz="1800" dirty="0"/>
              <a:t>Цель контрольных мероприятий – </a:t>
            </a:r>
          </a:p>
          <a:p>
            <a:r>
              <a:rPr lang="ru-RU" sz="1800" dirty="0" smtClean="0"/>
              <a:t>      изменение </a:t>
            </a:r>
            <a:r>
              <a:rPr lang="ru-RU" sz="1800" dirty="0"/>
              <a:t>поведения в налоговой </a:t>
            </a:r>
            <a:r>
              <a:rPr lang="ru-RU" sz="1800" dirty="0" smtClean="0"/>
              <a:t>сфере</a:t>
            </a:r>
            <a:endParaRPr lang="ru-RU" sz="1800" dirty="0"/>
          </a:p>
          <a:p>
            <a:pPr marL="652531" indent="-363668">
              <a:buFont typeface="Wingdings" panose="05000000000000000000" pitchFamily="2" charset="2"/>
              <a:buChar char="ü"/>
            </a:pPr>
            <a:r>
              <a:rPr lang="ru-RU" sz="1800" dirty="0"/>
              <a:t>Налоговое администрирование – </a:t>
            </a:r>
          </a:p>
          <a:p>
            <a:r>
              <a:rPr lang="ru-RU" sz="1800" dirty="0" smtClean="0"/>
              <a:t>     справедливое </a:t>
            </a:r>
            <a:r>
              <a:rPr lang="ru-RU" sz="1800" dirty="0"/>
              <a:t>и незаметное.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8597" y="2193542"/>
            <a:ext cx="4284476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72693" y="2891285"/>
            <a:ext cx="4680520" cy="105364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            Организация </a:t>
            </a:r>
            <a:r>
              <a:rPr lang="ru-RU" sz="1400" b="1" dirty="0"/>
              <a:t>и осуществление контроля и надзора за соблюдением законодательства Российской Федерации о применении контрольно-кассовой </a:t>
            </a:r>
            <a:r>
              <a:rPr lang="ru-RU" sz="1400" b="1" dirty="0" smtClean="0"/>
              <a:t>техники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2778" y="2052439"/>
            <a:ext cx="4171826" cy="11148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Федеральный закон </a:t>
            </a:r>
            <a:r>
              <a:rPr lang="ru-RU" sz="1600" b="1" dirty="0"/>
              <a:t>от </a:t>
            </a:r>
            <a:r>
              <a:rPr lang="ru-RU" sz="1600" b="1" dirty="0" smtClean="0"/>
              <a:t>31.07.2020 № </a:t>
            </a:r>
            <a:r>
              <a:rPr lang="ru-RU" sz="1600" b="1" dirty="0"/>
              <a:t>248-ФЗ </a:t>
            </a:r>
            <a:r>
              <a:rPr lang="ru-RU" sz="1600" b="1" dirty="0" smtClean="0"/>
              <a:t>«О </a:t>
            </a:r>
            <a:r>
              <a:rPr lang="ru-RU" sz="1600" b="1" dirty="0"/>
              <a:t>государственном контроле (надзоре) и муниципальном контроле в Российской </a:t>
            </a:r>
            <a:r>
              <a:rPr lang="ru-RU" sz="1600" b="1" dirty="0" smtClean="0"/>
              <a:t>Федерации»</a:t>
            </a:r>
            <a:endParaRPr lang="ru-RU" sz="1600" b="1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34553" y="6660950"/>
            <a:ext cx="724718" cy="6966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29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 февраля 2013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21 февраля 2013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 февраля 2013-1</Template>
  <TotalTime>51605</TotalTime>
  <Words>289</Words>
  <Application>Microsoft Office PowerPoint</Application>
  <PresentationFormat>Произвольный</PresentationFormat>
  <Paragraphs>42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21 февраля 2013-1</vt:lpstr>
      <vt:lpstr>2_21 февраля 2013-1</vt:lpstr>
      <vt:lpstr>Презентация PowerPoint</vt:lpstr>
      <vt:lpstr>Кто обязан применять ККТ? Федеральный закон № 54-ФЗ от 22.05.2003 «О применении контрольно – кассовой техники при осуществлении расчетов в Российской Федерации»</vt:lpstr>
      <vt:lpstr>Исключения и особенности в работе с онлайн-кассой</vt:lpstr>
      <vt:lpstr>Ответственность  за нарушения законодательства о применении ККТ</vt:lpstr>
      <vt:lpstr>Месторасположение на сайте ФНС России реестра ККТ (www.nalog.gov.ru)</vt:lpstr>
      <vt:lpstr>Контроль за соблюдением законодательства РФ о применении контрольно-кассовой техники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Телицина Анна Андреевна</cp:lastModifiedBy>
  <cp:revision>4077</cp:revision>
  <cp:lastPrinted>2020-02-14T08:32:54Z</cp:lastPrinted>
  <dcterms:created xsi:type="dcterms:W3CDTF">2013-02-15T09:08:23Z</dcterms:created>
  <dcterms:modified xsi:type="dcterms:W3CDTF">2024-04-11T08:54:28Z</dcterms:modified>
</cp:coreProperties>
</file>