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27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4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278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03647" y="3212975"/>
            <a:ext cx="6400800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690040" y="1204857"/>
            <a:ext cx="7754712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9248" y="1484784"/>
            <a:ext cx="7734746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 bwMode="auto">
          <a:xfrm>
            <a:off x="693868" y="116631"/>
            <a:ext cx="7756263" cy="105425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551" y="1556791"/>
            <a:ext cx="3810438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2492895"/>
            <a:ext cx="3803904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88023" y="1556791"/>
            <a:ext cx="3805585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2492897"/>
            <a:ext cx="3803904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034579" y="596974"/>
            <a:ext cx="3422482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92001" y="559398"/>
            <a:ext cx="4116666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034579" y="2618910"/>
            <a:ext cx="3411724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731" y="4668818"/>
            <a:ext cx="7767020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8488" y="5324305"/>
            <a:ext cx="77562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907704" y="620687"/>
            <a:ext cx="5197090" cy="3897818"/>
          </a:xfrm>
        </p:spPr>
        <p:txBody>
          <a:bodyPr/>
          <a:lstStyle>
            <a:lvl1pPr marL="0" indent="0">
              <a:buNone/>
              <a:defRPr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19.12.2023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01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7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7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2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3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7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5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77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Обеспечение безопасных условий и охраны труда женщин</a:t>
            </a:r>
            <a:b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</a:br>
            <a: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                   </a:t>
            </a:r>
            <a:r>
              <a:rPr lang="ru-RU" sz="2000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(методическое пособие)</a:t>
            </a:r>
            <a:endParaRPr lang="ru-RU" sz="2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2843807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  <a:defRPr/>
            </a:pPr>
            <a:endParaRPr lang="ru-RU" sz="1800" b="1" dirty="0">
              <a:solidFill>
                <a:prstClr val="black"/>
              </a:solidFill>
              <a:latin typeface="Franklin Gothic Book"/>
            </a:endParaRPr>
          </a:p>
          <a:p>
            <a:pPr lvl="0" algn="r">
              <a:spcBef>
                <a:spcPts val="0"/>
              </a:spcBef>
              <a:defRPr/>
            </a:pPr>
            <a:r>
              <a:rPr lang="ru-RU" sz="1800" b="1" dirty="0" smtClean="0">
                <a:solidFill>
                  <a:prstClr val="black"/>
                </a:solidFill>
                <a:latin typeface="Franklin Gothic Book"/>
              </a:rPr>
              <a:t>Отдел по труду и занятости </a:t>
            </a:r>
          </a:p>
          <a:p>
            <a:pPr lvl="0" algn="r">
              <a:spcBef>
                <a:spcPts val="0"/>
              </a:spcBef>
              <a:defRPr/>
            </a:pPr>
            <a:r>
              <a:rPr lang="ru-RU" sz="1800" b="1" dirty="0" smtClean="0">
                <a:solidFill>
                  <a:prstClr val="black"/>
                </a:solidFill>
                <a:latin typeface="Franklin Gothic Book"/>
              </a:rPr>
              <a:t>Управления экономики </a:t>
            </a:r>
          </a:p>
          <a:p>
            <a:pPr lvl="0" algn="r">
              <a:spcBef>
                <a:spcPts val="0"/>
              </a:spcBef>
              <a:defRPr/>
            </a:pPr>
            <a:r>
              <a:rPr lang="ru-RU" sz="1800" b="1" dirty="0" smtClean="0">
                <a:solidFill>
                  <a:prstClr val="black"/>
                </a:solidFill>
                <a:latin typeface="Franklin Gothic Book"/>
              </a:rPr>
              <a:t>Администрации города Когалыма 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Перерывы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 этом уменьшение фактически отработанных работницей часов, на размере заработка не отражается.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44624"/>
            <a:ext cx="7467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Отпуска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525912"/>
            <a:ext cx="8003232" cy="5379987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Дополнительные выходные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620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Увольнение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32071" y="1211265"/>
            <a:ext cx="8075240" cy="5458095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  <a:endParaRPr dirty="0"/>
          </a:p>
          <a:p>
            <a:pPr algn="just">
              <a:spcAft>
                <a:spcPts val="600"/>
              </a:spcAft>
              <a:defRPr/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  <a:endParaRPr dirty="0"/>
          </a:p>
          <a:p>
            <a:pPr algn="just">
              <a:spcAft>
                <a:spcPts val="600"/>
              </a:spcAft>
              <a:defRPr/>
            </a:pPr>
            <a:r>
              <a:rPr lang="ru-RU" dirty="0"/>
              <a:t>Допускается увольнение женщины в связи с истечением срока трудового договора в период </a:t>
            </a:r>
            <a:r>
              <a:rPr lang="ru-RU" dirty="0" err="1"/>
              <a:t>ее</a:t>
            </a:r>
            <a:r>
              <a:rPr lang="ru-RU" dirty="0"/>
              <a:t> беременности, если трудовой договор был </a:t>
            </a:r>
            <a:r>
              <a:rPr lang="ru-RU" dirty="0" err="1"/>
              <a:t>заключен</a:t>
            </a:r>
            <a:r>
              <a:rPr lang="ru-RU" dirty="0"/>
              <a:t> на время исполнения обязанностей отсутствующего работника и невозможно с письменного согласия женщины перевести </a:t>
            </a:r>
            <a:r>
              <a:rPr lang="ru-RU" dirty="0" err="1"/>
              <a:t>ее</a:t>
            </a:r>
            <a:r>
              <a:rPr lang="ru-RU" dirty="0"/>
              <a:t> до окончания беременности на другую имеющуюся у работодателя работу.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  <a:endParaRPr dirty="0"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 smtClean="0"/>
              <a:t>женщинам</a:t>
            </a:r>
            <a:r>
              <a:rPr lang="ru-RU" dirty="0"/>
              <a:t>, имеющим детей в возрасте до 3 лет;</a:t>
            </a:r>
            <a:endParaRPr dirty="0"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 smtClean="0"/>
              <a:t>одиноким </a:t>
            </a:r>
            <a:r>
              <a:rPr lang="ru-RU" dirty="0"/>
              <a:t>матерям, воспитывающим </a:t>
            </a:r>
            <a:r>
              <a:rPr lang="ru-RU" dirty="0" err="1"/>
              <a:t>ребенка</a:t>
            </a:r>
            <a:r>
              <a:rPr lang="ru-RU" dirty="0"/>
              <a:t>-инвалида в возрасте до 18 лет или малолетнего </a:t>
            </a:r>
            <a:r>
              <a:rPr lang="ru-RU" dirty="0" err="1"/>
              <a:t>ребенка</a:t>
            </a:r>
            <a:r>
              <a:rPr lang="ru-RU" dirty="0"/>
              <a:t> — </a:t>
            </a:r>
            <a:r>
              <a:rPr lang="ru-RU" dirty="0" err="1"/>
              <a:t>ребенка</a:t>
            </a:r>
            <a:r>
              <a:rPr lang="ru-RU" dirty="0"/>
              <a:t> в возрасте до 14 лет;</a:t>
            </a:r>
            <a:endParaRPr dirty="0"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 smtClean="0"/>
              <a:t>другим </a:t>
            </a:r>
            <a:r>
              <a:rPr lang="ru-RU" dirty="0"/>
              <a:t>лицам, воспитывающим указанных детей без матери;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 smtClean="0"/>
              <a:t>родителю</a:t>
            </a:r>
            <a:r>
              <a:rPr lang="ru-RU" dirty="0"/>
              <a:t>, являющемуся единственным кормильцем </a:t>
            </a:r>
            <a:r>
              <a:rPr lang="ru-RU" dirty="0" err="1"/>
              <a:t>ребенка</a:t>
            </a:r>
            <a:r>
              <a:rPr lang="ru-RU" dirty="0"/>
              <a:t>-инвалида в возрасте до 18 лет либо единственным кормильцем </a:t>
            </a:r>
            <a:r>
              <a:rPr lang="ru-RU" dirty="0" err="1"/>
              <a:t>ребенка</a:t>
            </a:r>
            <a:r>
              <a:rPr lang="ru-RU" dirty="0"/>
              <a:t> в возрасте до 3 лет в семье, воспитывающей </a:t>
            </a:r>
            <a:r>
              <a:rPr lang="ru-RU" dirty="0" err="1"/>
              <a:t>трех</a:t>
            </a:r>
            <a:r>
              <a:rPr lang="ru-RU" dirty="0"/>
              <a:t> и более малолетних детей, если другой родитель не состоит в трудовых отношениях.</a:t>
            </a:r>
            <a:endParaRPr dirty="0"/>
          </a:p>
          <a:p>
            <a:pPr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199" y="764704"/>
            <a:ext cx="7931224" cy="6495613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 sz="1500" dirty="0"/>
              <a:t>Согласно ч. 4 ст. 261 ТК РФ, 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sz="1500" dirty="0" smtClean="0"/>
              <a:t>ликвидации </a:t>
            </a:r>
            <a:r>
              <a:rPr lang="ru-RU" sz="1500" dirty="0"/>
              <a:t>организации;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sz="1500" dirty="0" smtClean="0"/>
              <a:t>неоднократного </a:t>
            </a:r>
            <a:r>
              <a:rPr lang="ru-RU" sz="1500" dirty="0"/>
              <a:t>неисполнения работником без уважительных причин трудовых обязанностей, если он имеет дисциплинарное взыскание;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sz="1500" dirty="0" smtClean="0"/>
              <a:t>однократного </a:t>
            </a:r>
            <a:r>
              <a:rPr lang="ru-RU" sz="1500" dirty="0"/>
              <a:t>грубого нарушения работником трудовых обязанностей;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sz="1500" dirty="0" smtClean="0"/>
              <a:t>совершения </a:t>
            </a:r>
            <a:r>
              <a:rPr lang="ru-RU" sz="1500" dirty="0"/>
              <a:t>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sz="1500" dirty="0" smtClean="0"/>
              <a:t>совершения </a:t>
            </a:r>
            <a:r>
              <a:rPr lang="ru-RU" sz="1500" dirty="0"/>
              <a:t>работником, выполняющим воспитательные функции, аморального проступка, несовместимого с продолжением данной работы;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sz="1500" dirty="0" smtClean="0"/>
              <a:t>однократного </a:t>
            </a:r>
            <a:r>
              <a:rPr lang="ru-RU" sz="1500" dirty="0"/>
              <a:t>грубого нарушения руководителем организации (филиала, представительства), его заместителями своих трудовых обязанностей;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sz="1500" dirty="0" smtClean="0"/>
              <a:t>представления </a:t>
            </a:r>
            <a:r>
              <a:rPr lang="ru-RU" sz="1500" dirty="0"/>
              <a:t>работником работодателю подложных документов при заключении трудового договора.</a:t>
            </a:r>
            <a:endParaRPr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На каких работах женщины не смогут работать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7715200" cy="52772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Неко­то­рые виды работ оста­ют­ся пол­но­стью недо­ступ­ны для жен­щин. 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(пп. 89-98 Пе­реч­ня, утв. </a:t>
            </a:r>
            <a:r>
              <a:rPr lang="ru-RU" u="sng">
                <a:hlinkClick r:id="rId2" tooltip="https://login.consultant.ru/link/?req=doc&amp;base=LAW&amp;n=331608&amp;dst=4294967295"/>
              </a:rPr>
              <a:t>При­ка­зом Мин­тр­у­да от 18.07.2019 № 512н</a:t>
            </a:r>
            <a:r>
              <a:rPr lang="ru-RU"/>
              <a:t>).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С 1 января 2021 г. действует перечень производств, работ и должностей, на которых ограничивается труд женщин. Обновленный перечень сокращен более чем в четыре раза: вместо 456 позиций новым приказом утверждено 100.</a:t>
            </a:r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На каких работах женщины не смогут работать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8075240" cy="5472608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Действие настоящего перечня распространяется:</a:t>
            </a:r>
            <a:endParaRPr/>
          </a:p>
          <a:p>
            <a:pPr>
              <a:defRPr/>
            </a:pPr>
            <a:r>
              <a:rPr lang="ru-RU"/>
              <a:t>- на женщин, условия труда которых отнесены к вредному или опасному классу условий труда по результатам СОУТ;</a:t>
            </a:r>
            <a:endParaRPr/>
          </a:p>
          <a:p>
            <a:pPr>
              <a:defRPr/>
            </a:pPr>
            <a:r>
              <a:rPr lang="ru-RU"/>
              <a:t>- на женщин, выполняющих работы, указанные в пунктах 89-98 настоящего перечня, вне зависимости от класса условий труда;</a:t>
            </a:r>
            <a:endParaRPr/>
          </a:p>
          <a:p>
            <a:pPr>
              <a:defRPr/>
            </a:pPr>
            <a:r>
              <a:rPr lang="ru-RU"/>
              <a:t>- 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 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  <a:endParaRPr/>
          </a:p>
          <a:p>
            <a:pPr>
              <a:defRPr/>
            </a:pPr>
            <a:r>
              <a:rPr lang="ru-RU"/>
              <a:t>- в числе сфер деятельности, внесенных в список – химические производства, горные работы, черная и цветная металлургия, судостроение, производство цемента, полиграфическое производство и др.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b="1"/>
              <a:t>Профессии в перечне разбиты по видам производств</a:t>
            </a:r>
            <a:r>
              <a:rPr lang="ru-RU" sz="2200"/>
              <a:t>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381996"/>
            <a:ext cx="7931224" cy="509195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40000" lnSpcReduction="20000"/>
          </a:bodyPr>
          <a:lstStyle/>
          <a:p>
            <a:pPr>
              <a:defRPr/>
            </a:pPr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sz="2400" dirty="0"/>
              <a:t>химические;</a:t>
            </a:r>
            <a:endParaRPr sz="2400" dirty="0"/>
          </a:p>
          <a:p>
            <a:pPr>
              <a:defRPr/>
            </a:pPr>
            <a:r>
              <a:rPr lang="ru-RU" sz="2400" dirty="0"/>
              <a:t>•	подземные;</a:t>
            </a:r>
            <a:endParaRPr sz="2400" dirty="0"/>
          </a:p>
          <a:p>
            <a:pPr>
              <a:defRPr/>
            </a:pPr>
            <a:r>
              <a:rPr lang="ru-RU" sz="2400" dirty="0"/>
              <a:t>•	горные;</a:t>
            </a:r>
            <a:endParaRPr sz="2400" dirty="0"/>
          </a:p>
          <a:p>
            <a:pPr>
              <a:defRPr/>
            </a:pPr>
            <a:r>
              <a:rPr lang="ru-RU" sz="2400" dirty="0"/>
              <a:t>•	металлообработка;</a:t>
            </a:r>
            <a:endParaRPr sz="2400" dirty="0"/>
          </a:p>
          <a:p>
            <a:pPr>
              <a:defRPr/>
            </a:pPr>
            <a:r>
              <a:rPr lang="ru-RU" sz="2400" dirty="0"/>
              <a:t>•	бурение скважин;</a:t>
            </a:r>
            <a:endParaRPr sz="2400" dirty="0"/>
          </a:p>
          <a:p>
            <a:pPr>
              <a:defRPr/>
            </a:pPr>
            <a:r>
              <a:rPr lang="ru-RU" sz="2400" dirty="0"/>
              <a:t>•	добыча нефти и газа;</a:t>
            </a:r>
            <a:endParaRPr sz="2400" dirty="0"/>
          </a:p>
          <a:p>
            <a:pPr>
              <a:defRPr/>
            </a:pPr>
            <a:r>
              <a:rPr lang="ru-RU" sz="2400" dirty="0"/>
              <a:t>•	</a:t>
            </a:r>
            <a:r>
              <a:rPr lang="ru-RU" sz="2400" dirty="0" err="1"/>
              <a:t>черная</a:t>
            </a:r>
            <a:r>
              <a:rPr lang="ru-RU" sz="2400" dirty="0"/>
              <a:t> металлургия;</a:t>
            </a:r>
            <a:endParaRPr sz="2400" dirty="0"/>
          </a:p>
          <a:p>
            <a:pPr>
              <a:defRPr/>
            </a:pPr>
            <a:r>
              <a:rPr lang="ru-RU" sz="2400" dirty="0"/>
              <a:t>•	цветная металлургия;</a:t>
            </a:r>
            <a:endParaRPr sz="2400" dirty="0"/>
          </a:p>
          <a:p>
            <a:pPr>
              <a:defRPr/>
            </a:pPr>
            <a:r>
              <a:rPr lang="ru-RU" sz="2400" dirty="0"/>
              <a:t>•	радиотехническое и электронное производство;</a:t>
            </a:r>
            <a:endParaRPr sz="2400" dirty="0"/>
          </a:p>
          <a:p>
            <a:pPr>
              <a:defRPr/>
            </a:pPr>
            <a:r>
              <a:rPr lang="ru-RU" sz="2400" dirty="0"/>
              <a:t>•	производство, ремонт и обслуживание летательных аппаратов;</a:t>
            </a:r>
            <a:endParaRPr sz="2400" dirty="0"/>
          </a:p>
          <a:p>
            <a:pPr>
              <a:defRPr/>
            </a:pPr>
            <a:r>
              <a:rPr lang="ru-RU" sz="2400" dirty="0"/>
              <a:t>•	судостроение и судоремонт;</a:t>
            </a:r>
            <a:endParaRPr sz="2400" dirty="0"/>
          </a:p>
          <a:p>
            <a:pPr>
              <a:defRPr/>
            </a:pPr>
            <a:r>
              <a:rPr lang="ru-RU" sz="2400" dirty="0"/>
              <a:t>•	производство целлюлозы, бумаги, картона и изделий из них;</a:t>
            </a:r>
            <a:endParaRPr sz="2400" dirty="0"/>
          </a:p>
          <a:p>
            <a:pPr>
              <a:defRPr/>
            </a:pPr>
            <a:r>
              <a:rPr lang="ru-RU" sz="2400" dirty="0"/>
              <a:t>•	производство цемента;</a:t>
            </a:r>
            <a:endParaRPr sz="2400" dirty="0"/>
          </a:p>
          <a:p>
            <a:pPr>
              <a:defRPr/>
            </a:pPr>
            <a:r>
              <a:rPr lang="ru-RU" sz="2400" dirty="0"/>
              <a:t>•	обработка камня и производство камнелитейных изделий;</a:t>
            </a:r>
            <a:endParaRPr sz="2400" dirty="0"/>
          </a:p>
          <a:p>
            <a:pPr>
              <a:defRPr/>
            </a:pPr>
            <a:r>
              <a:rPr lang="ru-RU" sz="2400" dirty="0"/>
              <a:t>•	производство железобетонных изделий и конструкций;</a:t>
            </a:r>
            <a:endParaRPr sz="2400" dirty="0"/>
          </a:p>
          <a:p>
            <a:pPr>
              <a:defRPr/>
            </a:pPr>
            <a:r>
              <a:rPr lang="ru-RU" sz="2400" dirty="0"/>
              <a:t>•	производство теплоизоляционных материалов;</a:t>
            </a:r>
            <a:endParaRPr sz="2400" dirty="0"/>
          </a:p>
          <a:p>
            <a:pPr>
              <a:defRPr/>
            </a:pPr>
            <a:r>
              <a:rPr lang="ru-RU" sz="2400" dirty="0"/>
              <a:t>•	полиграфическое производство;</a:t>
            </a:r>
            <a:endParaRPr sz="2400" dirty="0"/>
          </a:p>
          <a:p>
            <a:pPr>
              <a:defRPr/>
            </a:pPr>
            <a:r>
              <a:rPr lang="ru-RU" sz="2400" dirty="0"/>
              <a:t>•	текстильная и </a:t>
            </a:r>
            <a:r>
              <a:rPr lang="ru-RU" sz="2400" dirty="0" err="1"/>
              <a:t>легкая</a:t>
            </a:r>
            <a:r>
              <a:rPr lang="ru-RU" sz="2400" dirty="0"/>
              <a:t> промышленность;</a:t>
            </a:r>
            <a:endParaRPr sz="2400" dirty="0"/>
          </a:p>
          <a:p>
            <a:pPr>
              <a:defRPr/>
            </a:pPr>
            <a:r>
              <a:rPr lang="ru-RU" sz="2400" dirty="0"/>
              <a:t>•	пищевая промышленность;</a:t>
            </a:r>
            <a:endParaRPr sz="2400" dirty="0"/>
          </a:p>
          <a:p>
            <a:pPr>
              <a:defRPr/>
            </a:pPr>
            <a:r>
              <a:rPr lang="ru-RU" sz="2400" dirty="0"/>
              <a:t>•	железнодорожный транспорт;</a:t>
            </a:r>
            <a:endParaRPr sz="2400" dirty="0"/>
          </a:p>
          <a:p>
            <a:pPr>
              <a:defRPr/>
            </a:pPr>
            <a:r>
              <a:rPr lang="ru-RU" sz="2400" dirty="0"/>
              <a:t>•	производства и работы прочих видов экономической деятельности.</a:t>
            </a:r>
            <a:endParaRPr sz="2400" dirty="0"/>
          </a:p>
          <a:p>
            <a:pPr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56207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>
              <a:defRPr/>
            </a:pPr>
            <a:r>
              <a:rPr lang="ru-RU" sz="3600" b="1"/>
              <a:t>Действие перечня распространяется</a:t>
            </a:r>
            <a:endParaRPr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1089" y="1460698"/>
            <a:ext cx="8147248" cy="532336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700" b="1"/>
              <a:t>ЖЕНЩИНЫ-ПЕНСИОНЕРЫ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68595" y="1409602"/>
            <a:ext cx="8075240" cy="5451995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Согласно ч. 2 ст. 3 ТК РФ 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возраста. Поэтому в общих случаях правила приёма на работу пенсионеров по возрасту аналогичны правилам, применяемым в отношении обычных работников.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С пожилым гражданином работодатель может заключить: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трудовой договор на неопределённый срок;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срочный трудовой договор (в том числе договор сроком до двух месяцев);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договор 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  <a:endParaRPr/>
          </a:p>
          <a:p>
            <a:pPr algn="just">
              <a:defRPr/>
            </a:pPr>
            <a:r>
              <a:rPr lang="ru-RU"/>
              <a:t>Пенсионер может работать в организации и по совместительству.</a:t>
            </a:r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74676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Гендерная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412675"/>
            <a:ext cx="8147248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/>
              <a:t>НАЦИОНАЛЬНАЯ СТРАТЕГИЯ ДЕЙСТВИЙ В ИНТЕРЕСАХ ЖЕНЩИН на 2023 - 2030 годы, утверждена распоряжением Правительства Российской Федерации от 29.12.2022 г. № 4356-р.</a:t>
            </a:r>
            <a:endParaRPr/>
          </a:p>
          <a:p>
            <a:pPr algn="just">
              <a:defRPr/>
            </a:pPr>
            <a:r>
              <a:rPr lang="ru-RU"/>
              <a:t>ПЛАН МЕРОПРИЯТИЙ ПО РЕАЛИЗАЦИИ в 2023 - 2026 годах НАЦИОНАЛЬНОЙ СТРАТЕГИИ ДЕЙСТВИЙ В ИНТЕРЕСАХ ЖЕНЩИН на 2023 - 2030 годы, утвержден распоряжением Правительства Российской Федерации от 28.04.2023 г. № 1104-р.</a:t>
            </a:r>
            <a:endParaRPr/>
          </a:p>
          <a:p>
            <a:pPr algn="just">
              <a:defRPr/>
            </a:pPr>
            <a:r>
              <a:rPr lang="ru-RU"/>
              <a:t>Информация размещена на официальном сайте Минтруд России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(</a:t>
            </a:r>
            <a:r>
              <a:rPr lang="en-US"/>
              <a:t>https://mintrud.gov.ru/ministry/programms/37/4</a:t>
            </a:r>
            <a:r>
              <a:rPr lang="ru-RU"/>
              <a:t>).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500" b="1"/>
              <a:t>РЕЖИМ РАБОТЫ ЖЕНЩИН-ПЕНСИОНЕРОВ</a:t>
            </a:r>
            <a:endParaRPr lang="ru-RU" sz="25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0871" y="1431753"/>
            <a:ext cx="8147248" cy="5451995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/>
              <a:t>Режим работы может быть гибким и зависит от того, на какую работу претендует женщина-пенсионер.</a:t>
            </a:r>
            <a:endParaRPr/>
          </a:p>
          <a:p>
            <a:pPr algn="just">
              <a:defRPr/>
            </a:pPr>
            <a:r>
              <a:rPr lang="ru-RU"/>
              <a:t>Полное рабочее время. Нормальная продолжительность рабочего времени работающих не должна превышать 40 часов в неделю   (ч. 2 ст. 91 ТК РФ). Для 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неделе. Это касается постоянных, временных и сезонных работников, а также работников, принятых на время выполнения определённых работ.</a:t>
            </a:r>
            <a:endParaRPr/>
          </a:p>
          <a:p>
            <a:pPr algn="just">
              <a:defRPr/>
            </a:pPr>
            <a:r>
              <a:rPr lang="ru-RU"/>
              <a:t>Неполное рабочее время. Согласно ч. 1 ст. 93 ТК РФ неполное рабочее время устанавливается в форме неполной рабочей недели либо неполного рабочего дня (смены). Женщины-пенсионеры не относятся к лицам, которым работодатель обязан установить такой режим рабочего времени. Но это возможно по просьбе работающего пенсионера. Однако неполное рабочее время может устанавливаться и по инициативе работодателя.</a:t>
            </a:r>
            <a:endParaRPr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16633"/>
            <a:ext cx="8280919" cy="5760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УСЛОВИЯ ТРУДА ЖЕНЩИН-ПЕНСИОНЕРОВ</a:t>
            </a:r>
            <a:endParaRPr lang="ru-RU" sz="24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362852"/>
            <a:ext cx="7859216" cy="5421216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Общие советы работодателям по улучшению условий труда работников-пенсионеров и производственной сферы приведены в п. 13 Рекомендации № 162 «О пожилых трудящихся», утверждённой Международной организацией труда от 23.06.1980 года в Женеве. Например, работодателям рекомендуется: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- </a:t>
            </a:r>
            <a:r>
              <a:rPr lang="ru-RU" sz="2200"/>
              <a:t>изменять формы организации труда, если они ведут к чрезмерному напряжению пожилых работников, в частности путём ограничения сверхурочной работы;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(эргономика — это наука, которая изучает трудовую деятельность и занимается вопросами взаимодействия людей с бытовыми и производственными системами), чтобы сохранить здоровье и работоспособность и предупредить несчастные случаи;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организовать систематический контроль состояния здоровья пожилых работников;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обеспечить безопасность и гигиену труда пенсионеров.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  <a:endParaRPr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395535" y="1197004"/>
            <a:ext cx="7920880" cy="3384376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 algn="just">
              <a:lnSpc>
                <a:spcPct val="114999"/>
              </a:lnSpc>
              <a:defRPr/>
            </a:pP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>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/>
          <a:stretch/>
        </p:blipFill>
        <p:spPr bwMode="auto">
          <a:xfrm>
            <a:off x="1164149" y="4010484"/>
            <a:ext cx="5984931" cy="2634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620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В интересах женщин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67543" y="1418230"/>
            <a:ext cx="8075240" cy="56166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надлежащим 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В Российской Федерации и в Ханты-Мансийском автономном округе – Югре в связи с необходимостью создания полноценной системы социальной защиты повышенное внимание уделяется такой особой категории работников, как женщины.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Особенности организации труда женщин законодательно определены в главе 41 Трудового кодекса Российской Федерации (глава 41 ТК РФ «Особенности регулирования труда женщин, лиц с семейными обязанностями»). Трудовое законодательство содержит специальные нормы, направленные на охрану труда и здоровья женщин.</a:t>
            </a:r>
          </a:p>
          <a:p>
            <a:pPr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2629"/>
            <a:ext cx="7467600" cy="4180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Тяжелый труд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0746" y="1274247"/>
            <a:ext cx="7931224" cy="542121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При приеме на работу женщин работодатель обязан соблюдать нормы, установленные ст. 253 ТК РФ, 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В настоящее время действует Перечень производств, работ</a:t>
            </a:r>
            <a:br>
              <a:rPr lang="ru-RU"/>
            </a:br>
            <a:r>
              <a:rPr lang="ru-RU"/>
              <a:t>и должностей с вредными и(или) опасными условиями труда, на которых ограничивается применение труда женщин, утвержденный Постановлением Правительства от 18.07.2019 № 512н.</a:t>
            </a:r>
          </a:p>
          <a:p>
            <a:pPr algn="just">
              <a:spcAft>
                <a:spcPts val="1200"/>
              </a:spcAft>
              <a:defRPr/>
            </a:pPr>
            <a:r>
              <a:rPr lang="ru-RU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РФ при 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3" y="74002"/>
            <a:ext cx="7467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Перевод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368406"/>
            <a:ext cx="7859216" cy="5349208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ru-RU"/>
              <a:t>В соответствии со ст. 254 ТК РФ беременным женщинам и женщин, имеющих детей в возрасте до полутора лет, в 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  <a:endParaRPr/>
          </a:p>
          <a:p>
            <a:pPr algn="just">
              <a:defRPr/>
            </a:pPr>
            <a:r>
              <a:rPr lang="ru-RU"/>
              <a:t>Требования к условиям труда женщин в период беременности закреплены в Разделе 7 СанПиН 2.2.3670-20 «Санитарно-эпидемиологические требования к условиям труда», утвержденных Постановлением Главным государственным санитарным врачом Российской Федерации от 02.12.2020 № 40.</a:t>
            </a:r>
          </a:p>
          <a:p>
            <a:pPr algn="just">
              <a:defRPr/>
            </a:pPr>
            <a:r>
              <a:rPr lang="ru-RU"/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  <a:endParaRPr/>
          </a:p>
          <a:p>
            <a:pPr algn="just">
              <a:defRPr/>
            </a:pPr>
            <a:r>
              <a:rPr lang="ru-RU"/>
              <a:t>Похожая гарантия распространяется также и на женщин, имеющих детей в возрасте до полутора лет. В соответствии с ч. 4 ст. 254 ТК РФ такие 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  <a:endParaRPr/>
          </a:p>
          <a:p>
            <a:pPr algn="just">
              <a:defRPr/>
            </a:pPr>
            <a:r>
              <a:rPr lang="ru-RU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61399"/>
            <a:ext cx="7467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Условия труда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836712"/>
            <a:ext cx="8003232" cy="6080263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 dirty="0"/>
              <a:t>В ТК РФ </a:t>
            </a:r>
            <a:r>
              <a:rPr lang="ru-RU" dirty="0" err="1"/>
              <a:t>закреплен</a:t>
            </a:r>
            <a:r>
              <a:rPr lang="ru-RU" dirty="0"/>
              <a:t> запрет привлекать беременных женщин к сверхурочной работе, работе в ночное время, выходные и нерабочие праздничные дни.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/>
              <a:t>Эта гарантия также распространяется на следующие категории работников: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 smtClean="0"/>
              <a:t>работников</a:t>
            </a:r>
            <a:r>
              <a:rPr lang="ru-RU" dirty="0"/>
              <a:t>, имеющих детей-инвалидов;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 smtClean="0"/>
              <a:t>работников</a:t>
            </a:r>
            <a:r>
              <a:rPr lang="ru-RU" dirty="0"/>
              <a:t>, осуществляющих уход за больными членами их семей в соответствии с медицинским заключением;</a:t>
            </a:r>
            <a:endParaRPr dirty="0"/>
          </a:p>
          <a:p>
            <a:pPr algn="just">
              <a:spcAft>
                <a:spcPts val="1200"/>
              </a:spcAft>
              <a:defRPr/>
            </a:pPr>
            <a:r>
              <a:rPr lang="ru-RU" dirty="0" smtClean="0"/>
              <a:t>матерей </a:t>
            </a:r>
            <a:r>
              <a:rPr lang="ru-RU" dirty="0"/>
              <a:t>и отцов, воспитывающих детей без супруга (супруги) в возрасте до 5 лет.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95536" y="116632"/>
            <a:ext cx="7467600" cy="5620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Неполное рабочее время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268760"/>
            <a:ext cx="8219256" cy="5205192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По просьбе беременной женщины, одного из родителей (опекуна, попечителя), имеющего ребенка в возрасте до 14 лет (ребенка-инвалида в возрасте до 18, в соответствии с ч. 2 ст. 93 ТК РФ, 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 При этом заработная плата выплачивается в том же размере, что и при полной рабочей неделе.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/>
              <a:t>Отпуск по беременности и родам</a:t>
            </a:r>
            <a:endParaRPr sz="36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8003232" cy="52772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В соответствии со ч. 1 ст. 255 ТК РФ, 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/>
              <a:t>Отпуск по уходу за ребенком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291409"/>
            <a:ext cx="7931224" cy="518254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Согласно ст. 256 ТК РФ, 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Причем работодатель не имеет права отказать женщине в установлении неполного рабочего времени.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7</TotalTime>
  <Words>2912</Words>
  <Application>Microsoft Office PowerPoint</Application>
  <DocSecurity>0</DocSecurity>
  <PresentationFormat>Экран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Corbel</vt:lpstr>
      <vt:lpstr>Franklin Gothic Book</vt:lpstr>
      <vt:lpstr>Franklin Gothic Medium</vt:lpstr>
      <vt:lpstr>Базис</vt:lpstr>
      <vt:lpstr>Обеспечение безопасных условий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Ришко Инна Владимировна</dc:creator>
  <cp:keywords/>
  <dc:description/>
  <cp:lastModifiedBy>Мартынова Снежана Владимировна</cp:lastModifiedBy>
  <cp:revision>132</cp:revision>
  <dcterms:created xsi:type="dcterms:W3CDTF">2020-03-06T06:57:08Z</dcterms:created>
  <dcterms:modified xsi:type="dcterms:W3CDTF">2023-12-19T06:49:46Z</dcterms:modified>
  <cp:category/>
  <dc:identifier/>
  <cp:contentStatus/>
  <dc:language/>
  <cp:version/>
</cp:coreProperties>
</file>